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712" r:id="rId1"/>
  </p:sldMasterIdLst>
  <p:notesMasterIdLst>
    <p:notesMasterId r:id="rId39"/>
  </p:notesMasterIdLst>
  <p:handoutMasterIdLst>
    <p:handoutMasterId r:id="rId40"/>
  </p:handoutMasterIdLst>
  <p:sldIdLst>
    <p:sldId id="256" r:id="rId2"/>
    <p:sldId id="470" r:id="rId3"/>
    <p:sldId id="469" r:id="rId4"/>
    <p:sldId id="396" r:id="rId5"/>
    <p:sldId id="475" r:id="rId6"/>
    <p:sldId id="505" r:id="rId7"/>
    <p:sldId id="471" r:id="rId8"/>
    <p:sldId id="524" r:id="rId9"/>
    <p:sldId id="483" r:id="rId10"/>
    <p:sldId id="478" r:id="rId11"/>
    <p:sldId id="525" r:id="rId12"/>
    <p:sldId id="503" r:id="rId13"/>
    <p:sldId id="504" r:id="rId14"/>
    <p:sldId id="489" r:id="rId15"/>
    <p:sldId id="493" r:id="rId16"/>
    <p:sldId id="512" r:id="rId17"/>
    <p:sldId id="486" r:id="rId18"/>
    <p:sldId id="487" r:id="rId19"/>
    <p:sldId id="506" r:id="rId20"/>
    <p:sldId id="507" r:id="rId21"/>
    <p:sldId id="485" r:id="rId22"/>
    <p:sldId id="513" r:id="rId23"/>
    <p:sldId id="432" r:id="rId24"/>
    <p:sldId id="508" r:id="rId25"/>
    <p:sldId id="516" r:id="rId26"/>
    <p:sldId id="515" r:id="rId27"/>
    <p:sldId id="509" r:id="rId28"/>
    <p:sldId id="518" r:id="rId29"/>
    <p:sldId id="514" r:id="rId30"/>
    <p:sldId id="510" r:id="rId31"/>
    <p:sldId id="519" r:id="rId32"/>
    <p:sldId id="520" r:id="rId33"/>
    <p:sldId id="523" r:id="rId34"/>
    <p:sldId id="497" r:id="rId35"/>
    <p:sldId id="521" r:id="rId36"/>
    <p:sldId id="522" r:id="rId37"/>
    <p:sldId id="371" r:id="rId38"/>
  </p:sldIdLst>
  <p:sldSz cx="9144000" cy="6858000" type="screen4x3"/>
  <p:notesSz cx="685800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000000"/>
    <a:srgbClr val="F5E8E7"/>
    <a:srgbClr val="E9F5DB"/>
    <a:srgbClr val="7030A0"/>
    <a:srgbClr val="BCD030"/>
    <a:srgbClr val="61AA50"/>
    <a:srgbClr val="D0D8E8"/>
    <a:srgbClr val="FFFF00"/>
    <a:srgbClr val="18A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8" autoAdjust="0"/>
    <p:restoredTop sz="94674" autoAdjust="0"/>
  </p:normalViewPr>
  <p:slideViewPr>
    <p:cSldViewPr snapToGrid="0">
      <p:cViewPr varScale="1">
        <p:scale>
          <a:sx n="106" d="100"/>
          <a:sy n="106" d="100"/>
        </p:scale>
        <p:origin x="1824"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F79237-8788-42EF-99C7-D1B5508752D9}"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CA"/>
        </a:p>
      </dgm:t>
    </dgm:pt>
    <dgm:pt modelId="{6F810108-FB3A-4EEF-8D15-6AD5BBD6FD11}">
      <dgm:prSet phldrT="[Text]" custT="1"/>
      <dgm:spPr>
        <a:solidFill>
          <a:srgbClr val="7030A0"/>
        </a:solidFill>
      </dgm:spPr>
      <dgm:t>
        <a:bodyPr/>
        <a:lstStyle/>
        <a:p>
          <a:r>
            <a:rPr lang="en-CA" sz="1700" b="1" dirty="0">
              <a:solidFill>
                <a:schemeClr val="bg1"/>
              </a:solidFill>
            </a:rPr>
            <a:t>Community</a:t>
          </a:r>
        </a:p>
      </dgm:t>
    </dgm:pt>
    <dgm:pt modelId="{24842D2C-7418-4D0C-8111-565851EF1657}" type="parTrans" cxnId="{004058FE-8C94-43AF-97EA-F8E92B779948}">
      <dgm:prSet/>
      <dgm:spPr/>
      <dgm:t>
        <a:bodyPr/>
        <a:lstStyle/>
        <a:p>
          <a:endParaRPr lang="en-CA"/>
        </a:p>
      </dgm:t>
    </dgm:pt>
    <dgm:pt modelId="{531CE630-76BC-4D69-B84F-B936D2B7B4F0}" type="sibTrans" cxnId="{004058FE-8C94-43AF-97EA-F8E92B779948}">
      <dgm:prSet/>
      <dgm:spPr/>
      <dgm:t>
        <a:bodyPr/>
        <a:lstStyle/>
        <a:p>
          <a:endParaRPr lang="en-CA"/>
        </a:p>
      </dgm:t>
    </dgm:pt>
    <dgm:pt modelId="{FB9B00CE-89B4-4297-9B84-7CD566D9A9BA}">
      <dgm:prSet phldrT="[Text]"/>
      <dgm:spPr>
        <a:solidFill>
          <a:srgbClr val="BCD030"/>
        </a:solidFill>
        <a:ln>
          <a:solidFill>
            <a:srgbClr val="7030A0"/>
          </a:solidFill>
        </a:ln>
      </dgm:spPr>
      <dgm:t>
        <a:bodyPr/>
        <a:lstStyle/>
        <a:p>
          <a:r>
            <a:rPr lang="en-CA" dirty="0">
              <a:solidFill>
                <a:schemeClr val="tx1"/>
              </a:solidFill>
            </a:rPr>
            <a:t>Solving Waste Problems</a:t>
          </a:r>
        </a:p>
      </dgm:t>
    </dgm:pt>
    <dgm:pt modelId="{248D2DAD-8206-46FE-8AEF-743F8B97B21A}" type="parTrans" cxnId="{AE9CF11D-D0BE-4E60-9E4D-EBA723374901}">
      <dgm:prSet/>
      <dgm:spPr/>
      <dgm:t>
        <a:bodyPr/>
        <a:lstStyle/>
        <a:p>
          <a:endParaRPr lang="en-CA" dirty="0"/>
        </a:p>
      </dgm:t>
    </dgm:pt>
    <dgm:pt modelId="{3AA9EDF2-958E-4BA3-95E6-A09F55F4B531}" type="sibTrans" cxnId="{AE9CF11D-D0BE-4E60-9E4D-EBA723374901}">
      <dgm:prSet/>
      <dgm:spPr/>
      <dgm:t>
        <a:bodyPr/>
        <a:lstStyle/>
        <a:p>
          <a:endParaRPr lang="en-CA"/>
        </a:p>
      </dgm:t>
    </dgm:pt>
    <dgm:pt modelId="{D3DDBA03-4E7E-4A9F-B693-A705968863BF}">
      <dgm:prSet phldrT="[Text]"/>
      <dgm:spPr>
        <a:solidFill>
          <a:srgbClr val="BCD030"/>
        </a:solidFill>
        <a:ln>
          <a:solidFill>
            <a:srgbClr val="7030A0"/>
          </a:solidFill>
        </a:ln>
      </dgm:spPr>
      <dgm:t>
        <a:bodyPr/>
        <a:lstStyle/>
        <a:p>
          <a:r>
            <a:rPr lang="en-CA" dirty="0">
              <a:solidFill>
                <a:schemeClr val="tx1"/>
              </a:solidFill>
            </a:rPr>
            <a:t>Profits for Industry</a:t>
          </a:r>
        </a:p>
      </dgm:t>
    </dgm:pt>
    <dgm:pt modelId="{2419D4EF-A458-4FE6-823A-03830DEC5653}" type="parTrans" cxnId="{93F84831-396B-4E2F-BD8F-4C8D506213A3}">
      <dgm:prSet/>
      <dgm:spPr/>
      <dgm:t>
        <a:bodyPr/>
        <a:lstStyle/>
        <a:p>
          <a:endParaRPr lang="en-CA" dirty="0"/>
        </a:p>
      </dgm:t>
    </dgm:pt>
    <dgm:pt modelId="{B3E44249-2552-40E0-B401-0847AAC448F3}" type="sibTrans" cxnId="{93F84831-396B-4E2F-BD8F-4C8D506213A3}">
      <dgm:prSet/>
      <dgm:spPr/>
      <dgm:t>
        <a:bodyPr/>
        <a:lstStyle/>
        <a:p>
          <a:endParaRPr lang="en-CA"/>
        </a:p>
      </dgm:t>
    </dgm:pt>
    <dgm:pt modelId="{309C3D93-8CF9-4358-B821-24B3E7811753}">
      <dgm:prSet phldrT="[Text]"/>
      <dgm:spPr>
        <a:solidFill>
          <a:srgbClr val="BCD030"/>
        </a:solidFill>
        <a:ln>
          <a:solidFill>
            <a:srgbClr val="7030A0"/>
          </a:solidFill>
        </a:ln>
      </dgm:spPr>
      <dgm:t>
        <a:bodyPr/>
        <a:lstStyle/>
        <a:p>
          <a:r>
            <a:rPr lang="en-CA" dirty="0">
              <a:solidFill>
                <a:schemeClr val="tx1"/>
              </a:solidFill>
            </a:rPr>
            <a:t>Expanding Tax Base</a:t>
          </a:r>
        </a:p>
      </dgm:t>
    </dgm:pt>
    <dgm:pt modelId="{B2C78E4F-0702-43E3-ABB5-284DB009EE34}" type="parTrans" cxnId="{129FF728-7F7D-4607-A934-E8C1E7C42B19}">
      <dgm:prSet/>
      <dgm:spPr/>
      <dgm:t>
        <a:bodyPr/>
        <a:lstStyle/>
        <a:p>
          <a:endParaRPr lang="en-CA" dirty="0"/>
        </a:p>
      </dgm:t>
    </dgm:pt>
    <dgm:pt modelId="{FEF8FD70-7304-4C44-B508-770F03567917}" type="sibTrans" cxnId="{129FF728-7F7D-4607-A934-E8C1E7C42B19}">
      <dgm:prSet/>
      <dgm:spPr/>
      <dgm:t>
        <a:bodyPr/>
        <a:lstStyle/>
        <a:p>
          <a:endParaRPr lang="en-CA"/>
        </a:p>
      </dgm:t>
    </dgm:pt>
    <dgm:pt modelId="{A33CA799-D6E2-4807-812C-BC8E51E91E23}">
      <dgm:prSet phldrT="[Text]"/>
      <dgm:spPr>
        <a:solidFill>
          <a:srgbClr val="BCD030"/>
        </a:solidFill>
        <a:ln>
          <a:solidFill>
            <a:srgbClr val="7030A0"/>
          </a:solidFill>
        </a:ln>
      </dgm:spPr>
      <dgm:t>
        <a:bodyPr/>
        <a:lstStyle/>
        <a:p>
          <a:r>
            <a:rPr lang="en-CA" dirty="0">
              <a:solidFill>
                <a:schemeClr val="tx1"/>
              </a:solidFill>
            </a:rPr>
            <a:t>Tourism</a:t>
          </a:r>
        </a:p>
      </dgm:t>
    </dgm:pt>
    <dgm:pt modelId="{5BFFB9D6-2AF1-4B2C-9CD5-71D90B2E4593}" type="parTrans" cxnId="{2C3062BE-CAEA-4EC7-8395-23C94494DF68}">
      <dgm:prSet/>
      <dgm:spPr/>
      <dgm:t>
        <a:bodyPr/>
        <a:lstStyle/>
        <a:p>
          <a:endParaRPr lang="en-CA" dirty="0"/>
        </a:p>
      </dgm:t>
    </dgm:pt>
    <dgm:pt modelId="{770C4C67-4693-401D-9E50-AEE1DBCA8DE9}" type="sibTrans" cxnId="{2C3062BE-CAEA-4EC7-8395-23C94494DF68}">
      <dgm:prSet/>
      <dgm:spPr/>
      <dgm:t>
        <a:bodyPr/>
        <a:lstStyle/>
        <a:p>
          <a:endParaRPr lang="en-CA"/>
        </a:p>
      </dgm:t>
    </dgm:pt>
    <dgm:pt modelId="{98380C98-0ACD-4C02-8BC6-777BD0879D4E}">
      <dgm:prSet phldrT="[Text]"/>
      <dgm:spPr/>
      <dgm:t>
        <a:bodyPr/>
        <a:lstStyle/>
        <a:p>
          <a:endParaRPr lang="en-CA" dirty="0"/>
        </a:p>
      </dgm:t>
    </dgm:pt>
    <dgm:pt modelId="{1FA78FBF-671C-402D-8FDE-2FE046C7F56C}" type="parTrans" cxnId="{DAAB12B0-B358-4C02-A26F-3EFE4E754F08}">
      <dgm:prSet/>
      <dgm:spPr/>
      <dgm:t>
        <a:bodyPr/>
        <a:lstStyle/>
        <a:p>
          <a:endParaRPr lang="en-CA"/>
        </a:p>
      </dgm:t>
    </dgm:pt>
    <dgm:pt modelId="{9A7DB2AF-03E0-4675-BBE1-74404659EBC1}" type="sibTrans" cxnId="{DAAB12B0-B358-4C02-A26F-3EFE4E754F08}">
      <dgm:prSet/>
      <dgm:spPr/>
      <dgm:t>
        <a:bodyPr/>
        <a:lstStyle/>
        <a:p>
          <a:endParaRPr lang="en-CA"/>
        </a:p>
      </dgm:t>
    </dgm:pt>
    <dgm:pt modelId="{47909044-2D3D-4A65-90B9-AD8F9C2D1D69}">
      <dgm:prSet phldrT="[Text]"/>
      <dgm:spPr>
        <a:solidFill>
          <a:srgbClr val="BCD030"/>
        </a:solidFill>
        <a:ln>
          <a:solidFill>
            <a:srgbClr val="7030A0"/>
          </a:solidFill>
        </a:ln>
      </dgm:spPr>
      <dgm:t>
        <a:bodyPr/>
        <a:lstStyle/>
        <a:p>
          <a:r>
            <a:rPr lang="en-CA" dirty="0">
              <a:solidFill>
                <a:schemeClr val="tx1"/>
              </a:solidFill>
            </a:rPr>
            <a:t>Social License</a:t>
          </a:r>
        </a:p>
      </dgm:t>
    </dgm:pt>
    <dgm:pt modelId="{2D904DB2-0967-4A34-AEA8-C36565B515E5}" type="parTrans" cxnId="{369C0FEA-154C-4CCE-B2CD-BC877BFCD91C}">
      <dgm:prSet/>
      <dgm:spPr/>
      <dgm:t>
        <a:bodyPr/>
        <a:lstStyle/>
        <a:p>
          <a:endParaRPr lang="en-CA" dirty="0"/>
        </a:p>
      </dgm:t>
    </dgm:pt>
    <dgm:pt modelId="{A41789FE-510D-4176-80D2-A991D3D02952}" type="sibTrans" cxnId="{369C0FEA-154C-4CCE-B2CD-BC877BFCD91C}">
      <dgm:prSet/>
      <dgm:spPr/>
      <dgm:t>
        <a:bodyPr/>
        <a:lstStyle/>
        <a:p>
          <a:endParaRPr lang="en-CA"/>
        </a:p>
      </dgm:t>
    </dgm:pt>
    <dgm:pt modelId="{C9A2F857-8057-4AE9-B5E8-1DD9C1AE09D6}">
      <dgm:prSet phldrT="[Text]"/>
      <dgm:spPr>
        <a:solidFill>
          <a:srgbClr val="BCD030"/>
        </a:solidFill>
        <a:ln>
          <a:solidFill>
            <a:srgbClr val="7030A0"/>
          </a:solidFill>
        </a:ln>
      </dgm:spPr>
      <dgm:t>
        <a:bodyPr/>
        <a:lstStyle/>
        <a:p>
          <a:r>
            <a:rPr lang="en-CA" dirty="0">
              <a:solidFill>
                <a:schemeClr val="tx1"/>
              </a:solidFill>
            </a:rPr>
            <a:t>R&amp;D</a:t>
          </a:r>
        </a:p>
      </dgm:t>
    </dgm:pt>
    <dgm:pt modelId="{16B930E8-0EE1-47B5-B903-05840925475F}" type="parTrans" cxnId="{7AFC013B-5F5A-4346-9DB5-9E501F9A303B}">
      <dgm:prSet/>
      <dgm:spPr/>
      <dgm:t>
        <a:bodyPr/>
        <a:lstStyle/>
        <a:p>
          <a:endParaRPr lang="en-CA" dirty="0"/>
        </a:p>
      </dgm:t>
    </dgm:pt>
    <dgm:pt modelId="{6FA7D711-33AE-4E0A-913C-4B27CBA8384B}" type="sibTrans" cxnId="{7AFC013B-5F5A-4346-9DB5-9E501F9A303B}">
      <dgm:prSet/>
      <dgm:spPr/>
      <dgm:t>
        <a:bodyPr/>
        <a:lstStyle/>
        <a:p>
          <a:endParaRPr lang="en-CA"/>
        </a:p>
      </dgm:t>
    </dgm:pt>
    <dgm:pt modelId="{084FFED1-05C4-4EEA-B78B-1E3DA88A7B5F}">
      <dgm:prSet phldrT="[Text]"/>
      <dgm:spPr>
        <a:solidFill>
          <a:srgbClr val="BCD030"/>
        </a:solidFill>
        <a:ln>
          <a:solidFill>
            <a:srgbClr val="7030A0"/>
          </a:solidFill>
        </a:ln>
      </dgm:spPr>
      <dgm:t>
        <a:bodyPr/>
        <a:lstStyle/>
        <a:p>
          <a:r>
            <a:rPr lang="en-CA" dirty="0">
              <a:solidFill>
                <a:schemeClr val="tx1"/>
              </a:solidFill>
            </a:rPr>
            <a:t>Jobs</a:t>
          </a:r>
        </a:p>
      </dgm:t>
    </dgm:pt>
    <dgm:pt modelId="{707CFCC4-D089-4B73-9FBC-333DE6A3565E}" type="parTrans" cxnId="{CA912564-ACA3-4F06-BF0B-98A2461A3713}">
      <dgm:prSet/>
      <dgm:spPr/>
      <dgm:t>
        <a:bodyPr/>
        <a:lstStyle/>
        <a:p>
          <a:endParaRPr lang="en-CA" dirty="0"/>
        </a:p>
      </dgm:t>
    </dgm:pt>
    <dgm:pt modelId="{294120B9-632E-4AB6-9969-1FDB87FEE68E}" type="sibTrans" cxnId="{CA912564-ACA3-4F06-BF0B-98A2461A3713}">
      <dgm:prSet/>
      <dgm:spPr/>
      <dgm:t>
        <a:bodyPr/>
        <a:lstStyle/>
        <a:p>
          <a:endParaRPr lang="en-CA"/>
        </a:p>
      </dgm:t>
    </dgm:pt>
    <dgm:pt modelId="{53A6568E-BA1E-4F7E-82FB-9BECE594F9C3}">
      <dgm:prSet phldrT="[Text]"/>
      <dgm:spPr>
        <a:solidFill>
          <a:srgbClr val="BCD030"/>
        </a:solidFill>
        <a:ln>
          <a:solidFill>
            <a:srgbClr val="7030A0"/>
          </a:solidFill>
        </a:ln>
      </dgm:spPr>
      <dgm:t>
        <a:bodyPr/>
        <a:lstStyle/>
        <a:p>
          <a:r>
            <a:rPr lang="en-CA" dirty="0">
              <a:solidFill>
                <a:schemeClr val="tx1"/>
              </a:solidFill>
            </a:rPr>
            <a:t>Direct</a:t>
          </a:r>
        </a:p>
      </dgm:t>
    </dgm:pt>
    <dgm:pt modelId="{5E43EDEE-03F9-4BAE-974C-A9EBC4A8D02F}" type="parTrans" cxnId="{80A6472F-1C52-48D2-A662-1A1906D15E8F}">
      <dgm:prSet/>
      <dgm:spPr/>
      <dgm:t>
        <a:bodyPr/>
        <a:lstStyle/>
        <a:p>
          <a:endParaRPr lang="en-CA"/>
        </a:p>
      </dgm:t>
    </dgm:pt>
    <dgm:pt modelId="{909A9C35-F06C-4A34-A186-4C611FD225C1}" type="sibTrans" cxnId="{80A6472F-1C52-48D2-A662-1A1906D15E8F}">
      <dgm:prSet/>
      <dgm:spPr/>
      <dgm:t>
        <a:bodyPr/>
        <a:lstStyle/>
        <a:p>
          <a:endParaRPr lang="en-CA"/>
        </a:p>
      </dgm:t>
    </dgm:pt>
    <dgm:pt modelId="{39F62917-59B1-462D-96B4-29A2E9624373}">
      <dgm:prSet phldrT="[Text]"/>
      <dgm:spPr>
        <a:solidFill>
          <a:srgbClr val="BCD030"/>
        </a:solidFill>
        <a:ln>
          <a:solidFill>
            <a:srgbClr val="7030A0"/>
          </a:solidFill>
        </a:ln>
      </dgm:spPr>
      <dgm:t>
        <a:bodyPr/>
        <a:lstStyle/>
        <a:p>
          <a:r>
            <a:rPr lang="en-CA" dirty="0">
              <a:solidFill>
                <a:schemeClr val="tx1"/>
              </a:solidFill>
            </a:rPr>
            <a:t>Spin-Off</a:t>
          </a:r>
        </a:p>
      </dgm:t>
    </dgm:pt>
    <dgm:pt modelId="{D8E04493-459D-4380-A4F8-4D2890445548}" type="parTrans" cxnId="{6B791B94-69F1-40CF-81D6-F955D9E92BD0}">
      <dgm:prSet/>
      <dgm:spPr/>
      <dgm:t>
        <a:bodyPr/>
        <a:lstStyle/>
        <a:p>
          <a:endParaRPr lang="en-CA"/>
        </a:p>
      </dgm:t>
    </dgm:pt>
    <dgm:pt modelId="{38D142C2-40DE-4F9A-85B8-FC85D1DB774C}" type="sibTrans" cxnId="{6B791B94-69F1-40CF-81D6-F955D9E92BD0}">
      <dgm:prSet/>
      <dgm:spPr/>
      <dgm:t>
        <a:bodyPr/>
        <a:lstStyle/>
        <a:p>
          <a:endParaRPr lang="en-CA"/>
        </a:p>
      </dgm:t>
    </dgm:pt>
    <dgm:pt modelId="{6D26E478-387C-4E93-A1E5-9FF58FF6A04A}" type="pres">
      <dgm:prSet presAssocID="{FDF79237-8788-42EF-99C7-D1B5508752D9}" presName="cycle" presStyleCnt="0">
        <dgm:presLayoutVars>
          <dgm:chMax val="1"/>
          <dgm:dir/>
          <dgm:animLvl val="ctr"/>
          <dgm:resizeHandles val="exact"/>
        </dgm:presLayoutVars>
      </dgm:prSet>
      <dgm:spPr/>
    </dgm:pt>
    <dgm:pt modelId="{22431059-4675-4A12-BE0A-C6CAEC4E7F1F}" type="pres">
      <dgm:prSet presAssocID="{6F810108-FB3A-4EEF-8D15-6AD5BBD6FD11}" presName="centerShape" presStyleLbl="node0" presStyleIdx="0" presStyleCnt="1" custScaleX="127305" custScaleY="135971"/>
      <dgm:spPr/>
    </dgm:pt>
    <dgm:pt modelId="{CA5AF6CE-0686-419B-8720-1E3D105E1730}" type="pres">
      <dgm:prSet presAssocID="{248D2DAD-8206-46FE-8AEF-743F8B97B21A}" presName="Name9" presStyleLbl="parChTrans1D2" presStyleIdx="0" presStyleCnt="7"/>
      <dgm:spPr/>
    </dgm:pt>
    <dgm:pt modelId="{9953ED22-5416-4DB1-97F4-68CDF2D59000}" type="pres">
      <dgm:prSet presAssocID="{248D2DAD-8206-46FE-8AEF-743F8B97B21A}" presName="connTx" presStyleLbl="parChTrans1D2" presStyleIdx="0" presStyleCnt="7"/>
      <dgm:spPr/>
    </dgm:pt>
    <dgm:pt modelId="{0977AA41-EFA7-4174-BCB1-7D65450DCE36}" type="pres">
      <dgm:prSet presAssocID="{FB9B00CE-89B4-4297-9B84-7CD566D9A9BA}" presName="node" presStyleLbl="node1" presStyleIdx="0" presStyleCnt="7">
        <dgm:presLayoutVars>
          <dgm:bulletEnabled val="1"/>
        </dgm:presLayoutVars>
      </dgm:prSet>
      <dgm:spPr/>
    </dgm:pt>
    <dgm:pt modelId="{9734642B-1E0B-47A7-80F8-9E51EAE0B594}" type="pres">
      <dgm:prSet presAssocID="{2419D4EF-A458-4FE6-823A-03830DEC5653}" presName="Name9" presStyleLbl="parChTrans1D2" presStyleIdx="1" presStyleCnt="7"/>
      <dgm:spPr/>
    </dgm:pt>
    <dgm:pt modelId="{F7E77061-5A15-4363-BF69-9C4F80C90F7F}" type="pres">
      <dgm:prSet presAssocID="{2419D4EF-A458-4FE6-823A-03830DEC5653}" presName="connTx" presStyleLbl="parChTrans1D2" presStyleIdx="1" presStyleCnt="7"/>
      <dgm:spPr/>
    </dgm:pt>
    <dgm:pt modelId="{86119733-86DA-4243-A52B-6D015C3FF029}" type="pres">
      <dgm:prSet presAssocID="{D3DDBA03-4E7E-4A9F-B693-A705968863BF}" presName="node" presStyleLbl="node1" presStyleIdx="1" presStyleCnt="7">
        <dgm:presLayoutVars>
          <dgm:bulletEnabled val="1"/>
        </dgm:presLayoutVars>
      </dgm:prSet>
      <dgm:spPr/>
    </dgm:pt>
    <dgm:pt modelId="{54A5A4A3-1A34-4AE0-97DC-3B296A580CE7}" type="pres">
      <dgm:prSet presAssocID="{B2C78E4F-0702-43E3-ABB5-284DB009EE34}" presName="Name9" presStyleLbl="parChTrans1D2" presStyleIdx="2" presStyleCnt="7"/>
      <dgm:spPr/>
    </dgm:pt>
    <dgm:pt modelId="{1AFB004E-B5E9-4249-BB12-A5D42E45CBA2}" type="pres">
      <dgm:prSet presAssocID="{B2C78E4F-0702-43E3-ABB5-284DB009EE34}" presName="connTx" presStyleLbl="parChTrans1D2" presStyleIdx="2" presStyleCnt="7"/>
      <dgm:spPr/>
    </dgm:pt>
    <dgm:pt modelId="{A50D8A29-06C5-44B9-8432-155B422FC617}" type="pres">
      <dgm:prSet presAssocID="{309C3D93-8CF9-4358-B821-24B3E7811753}" presName="node" presStyleLbl="node1" presStyleIdx="2" presStyleCnt="7">
        <dgm:presLayoutVars>
          <dgm:bulletEnabled val="1"/>
        </dgm:presLayoutVars>
      </dgm:prSet>
      <dgm:spPr/>
    </dgm:pt>
    <dgm:pt modelId="{8C937A54-9C4D-4975-BB4A-DED77CE6B51D}" type="pres">
      <dgm:prSet presAssocID="{5BFFB9D6-2AF1-4B2C-9CD5-71D90B2E4593}" presName="Name9" presStyleLbl="parChTrans1D2" presStyleIdx="3" presStyleCnt="7"/>
      <dgm:spPr/>
    </dgm:pt>
    <dgm:pt modelId="{782C99B3-09D4-4A71-8D19-3D882876E6CC}" type="pres">
      <dgm:prSet presAssocID="{5BFFB9D6-2AF1-4B2C-9CD5-71D90B2E4593}" presName="connTx" presStyleLbl="parChTrans1D2" presStyleIdx="3" presStyleCnt="7"/>
      <dgm:spPr/>
    </dgm:pt>
    <dgm:pt modelId="{B2774AD4-1D58-4ECC-9D3E-2EBC06B9BBAA}" type="pres">
      <dgm:prSet presAssocID="{A33CA799-D6E2-4807-812C-BC8E51E91E23}" presName="node" presStyleLbl="node1" presStyleIdx="3" presStyleCnt="7">
        <dgm:presLayoutVars>
          <dgm:bulletEnabled val="1"/>
        </dgm:presLayoutVars>
      </dgm:prSet>
      <dgm:spPr/>
    </dgm:pt>
    <dgm:pt modelId="{05E22467-9EDE-4F81-ACAE-CEF5E4AC2DE0}" type="pres">
      <dgm:prSet presAssocID="{2D904DB2-0967-4A34-AEA8-C36565B515E5}" presName="Name9" presStyleLbl="parChTrans1D2" presStyleIdx="4" presStyleCnt="7"/>
      <dgm:spPr/>
    </dgm:pt>
    <dgm:pt modelId="{4D62B832-1DC1-4425-B6E0-8542135DA7E4}" type="pres">
      <dgm:prSet presAssocID="{2D904DB2-0967-4A34-AEA8-C36565B515E5}" presName="connTx" presStyleLbl="parChTrans1D2" presStyleIdx="4" presStyleCnt="7"/>
      <dgm:spPr/>
    </dgm:pt>
    <dgm:pt modelId="{57BF1C0B-BC5E-41E5-B77F-2BC925C4DCDD}" type="pres">
      <dgm:prSet presAssocID="{47909044-2D3D-4A65-90B9-AD8F9C2D1D69}" presName="node" presStyleLbl="node1" presStyleIdx="4" presStyleCnt="7">
        <dgm:presLayoutVars>
          <dgm:bulletEnabled val="1"/>
        </dgm:presLayoutVars>
      </dgm:prSet>
      <dgm:spPr/>
    </dgm:pt>
    <dgm:pt modelId="{7AD63D04-4155-42B7-B9DD-5FF081111E21}" type="pres">
      <dgm:prSet presAssocID="{16B930E8-0EE1-47B5-B903-05840925475F}" presName="Name9" presStyleLbl="parChTrans1D2" presStyleIdx="5" presStyleCnt="7"/>
      <dgm:spPr/>
    </dgm:pt>
    <dgm:pt modelId="{797C9BE8-8337-453D-BAB8-1AB985E73B8B}" type="pres">
      <dgm:prSet presAssocID="{16B930E8-0EE1-47B5-B903-05840925475F}" presName="connTx" presStyleLbl="parChTrans1D2" presStyleIdx="5" presStyleCnt="7"/>
      <dgm:spPr/>
    </dgm:pt>
    <dgm:pt modelId="{195B55CE-F12B-454B-9EBE-386B34C9B952}" type="pres">
      <dgm:prSet presAssocID="{C9A2F857-8057-4AE9-B5E8-1DD9C1AE09D6}" presName="node" presStyleLbl="node1" presStyleIdx="5" presStyleCnt="7">
        <dgm:presLayoutVars>
          <dgm:bulletEnabled val="1"/>
        </dgm:presLayoutVars>
      </dgm:prSet>
      <dgm:spPr/>
    </dgm:pt>
    <dgm:pt modelId="{65A353DB-85F3-4CD0-835D-6835886A0139}" type="pres">
      <dgm:prSet presAssocID="{707CFCC4-D089-4B73-9FBC-333DE6A3565E}" presName="Name9" presStyleLbl="parChTrans1D2" presStyleIdx="6" presStyleCnt="7"/>
      <dgm:spPr/>
    </dgm:pt>
    <dgm:pt modelId="{6104ABC3-38B9-42C6-8189-08F58885678B}" type="pres">
      <dgm:prSet presAssocID="{707CFCC4-D089-4B73-9FBC-333DE6A3565E}" presName="connTx" presStyleLbl="parChTrans1D2" presStyleIdx="6" presStyleCnt="7"/>
      <dgm:spPr/>
    </dgm:pt>
    <dgm:pt modelId="{740E7554-1CB8-4776-912C-8E8FAE0E1083}" type="pres">
      <dgm:prSet presAssocID="{084FFED1-05C4-4EEA-B78B-1E3DA88A7B5F}" presName="node" presStyleLbl="node1" presStyleIdx="6" presStyleCnt="7">
        <dgm:presLayoutVars>
          <dgm:bulletEnabled val="1"/>
        </dgm:presLayoutVars>
      </dgm:prSet>
      <dgm:spPr/>
    </dgm:pt>
  </dgm:ptLst>
  <dgm:cxnLst>
    <dgm:cxn modelId="{5E9C0503-86EF-4BAF-AAAA-03DF66F7FD59}" type="presOf" srcId="{309C3D93-8CF9-4358-B821-24B3E7811753}" destId="{A50D8A29-06C5-44B9-8432-155B422FC617}" srcOrd="0" destOrd="0" presId="urn:microsoft.com/office/officeart/2005/8/layout/radial1"/>
    <dgm:cxn modelId="{D06ED403-A013-4AEE-B4C6-5C67C950C6FC}" type="presOf" srcId="{B2C78E4F-0702-43E3-ABB5-284DB009EE34}" destId="{54A5A4A3-1A34-4AE0-97DC-3B296A580CE7}" srcOrd="0" destOrd="0" presId="urn:microsoft.com/office/officeart/2005/8/layout/radial1"/>
    <dgm:cxn modelId="{62FF1106-8A7B-45C4-89D1-B82768AEED66}" type="presOf" srcId="{FB9B00CE-89B4-4297-9B84-7CD566D9A9BA}" destId="{0977AA41-EFA7-4174-BCB1-7D65450DCE36}" srcOrd="0" destOrd="0" presId="urn:microsoft.com/office/officeart/2005/8/layout/radial1"/>
    <dgm:cxn modelId="{85F90314-B71C-4E40-A997-EA58BCDDB683}" type="presOf" srcId="{248D2DAD-8206-46FE-8AEF-743F8B97B21A}" destId="{9953ED22-5416-4DB1-97F4-68CDF2D59000}" srcOrd="1" destOrd="0" presId="urn:microsoft.com/office/officeart/2005/8/layout/radial1"/>
    <dgm:cxn modelId="{D20C9A15-60FB-4AF8-8A4A-3A679A6EA1AF}" type="presOf" srcId="{C9A2F857-8057-4AE9-B5E8-1DD9C1AE09D6}" destId="{195B55CE-F12B-454B-9EBE-386B34C9B952}" srcOrd="0" destOrd="0" presId="urn:microsoft.com/office/officeart/2005/8/layout/radial1"/>
    <dgm:cxn modelId="{22499E16-32D1-49C7-98B4-A6D8090215D7}" type="presOf" srcId="{A33CA799-D6E2-4807-812C-BC8E51E91E23}" destId="{B2774AD4-1D58-4ECC-9D3E-2EBC06B9BBAA}" srcOrd="0" destOrd="0" presId="urn:microsoft.com/office/officeart/2005/8/layout/radial1"/>
    <dgm:cxn modelId="{046D6E18-B49E-48D7-9D10-A49960EC401A}" type="presOf" srcId="{5BFFB9D6-2AF1-4B2C-9CD5-71D90B2E4593}" destId="{782C99B3-09D4-4A71-8D19-3D882876E6CC}" srcOrd="1" destOrd="0" presId="urn:microsoft.com/office/officeart/2005/8/layout/radial1"/>
    <dgm:cxn modelId="{AE9CF11D-D0BE-4E60-9E4D-EBA723374901}" srcId="{6F810108-FB3A-4EEF-8D15-6AD5BBD6FD11}" destId="{FB9B00CE-89B4-4297-9B84-7CD566D9A9BA}" srcOrd="0" destOrd="0" parTransId="{248D2DAD-8206-46FE-8AEF-743F8B97B21A}" sibTransId="{3AA9EDF2-958E-4BA3-95E6-A09F55F4B531}"/>
    <dgm:cxn modelId="{129FF728-7F7D-4607-A934-E8C1E7C42B19}" srcId="{6F810108-FB3A-4EEF-8D15-6AD5BBD6FD11}" destId="{309C3D93-8CF9-4358-B821-24B3E7811753}" srcOrd="2" destOrd="0" parTransId="{B2C78E4F-0702-43E3-ABB5-284DB009EE34}" sibTransId="{FEF8FD70-7304-4C44-B508-770F03567917}"/>
    <dgm:cxn modelId="{80A6472F-1C52-48D2-A662-1A1906D15E8F}" srcId="{084FFED1-05C4-4EEA-B78B-1E3DA88A7B5F}" destId="{53A6568E-BA1E-4F7E-82FB-9BECE594F9C3}" srcOrd="0" destOrd="0" parTransId="{5E43EDEE-03F9-4BAE-974C-A9EBC4A8D02F}" sibTransId="{909A9C35-F06C-4A34-A186-4C611FD225C1}"/>
    <dgm:cxn modelId="{BEBA3430-C5FE-440C-95D6-58248EC9F3ED}" type="presOf" srcId="{2D904DB2-0967-4A34-AEA8-C36565B515E5}" destId="{4D62B832-1DC1-4425-B6E0-8542135DA7E4}" srcOrd="1" destOrd="0" presId="urn:microsoft.com/office/officeart/2005/8/layout/radial1"/>
    <dgm:cxn modelId="{93F84831-396B-4E2F-BD8F-4C8D506213A3}" srcId="{6F810108-FB3A-4EEF-8D15-6AD5BBD6FD11}" destId="{D3DDBA03-4E7E-4A9F-B693-A705968863BF}" srcOrd="1" destOrd="0" parTransId="{2419D4EF-A458-4FE6-823A-03830DEC5653}" sibTransId="{B3E44249-2552-40E0-B401-0847AAC448F3}"/>
    <dgm:cxn modelId="{BF35243A-B94A-486D-BD58-43B542B30AA2}" type="presOf" srcId="{707CFCC4-D089-4B73-9FBC-333DE6A3565E}" destId="{6104ABC3-38B9-42C6-8189-08F58885678B}" srcOrd="1" destOrd="0" presId="urn:microsoft.com/office/officeart/2005/8/layout/radial1"/>
    <dgm:cxn modelId="{7AFC013B-5F5A-4346-9DB5-9E501F9A303B}" srcId="{6F810108-FB3A-4EEF-8D15-6AD5BBD6FD11}" destId="{C9A2F857-8057-4AE9-B5E8-1DD9C1AE09D6}" srcOrd="5" destOrd="0" parTransId="{16B930E8-0EE1-47B5-B903-05840925475F}" sibTransId="{6FA7D711-33AE-4E0A-913C-4B27CBA8384B}"/>
    <dgm:cxn modelId="{DDECF93F-1B39-4492-8F88-F4F6373123DB}" type="presOf" srcId="{248D2DAD-8206-46FE-8AEF-743F8B97B21A}" destId="{CA5AF6CE-0686-419B-8720-1E3D105E1730}" srcOrd="0" destOrd="0" presId="urn:microsoft.com/office/officeart/2005/8/layout/radial1"/>
    <dgm:cxn modelId="{CA912564-ACA3-4F06-BF0B-98A2461A3713}" srcId="{6F810108-FB3A-4EEF-8D15-6AD5BBD6FD11}" destId="{084FFED1-05C4-4EEA-B78B-1E3DA88A7B5F}" srcOrd="6" destOrd="0" parTransId="{707CFCC4-D089-4B73-9FBC-333DE6A3565E}" sibTransId="{294120B9-632E-4AB6-9969-1FDB87FEE68E}"/>
    <dgm:cxn modelId="{33B2C544-D601-4FD0-A39B-8D333C5010B0}" type="presOf" srcId="{707CFCC4-D089-4B73-9FBC-333DE6A3565E}" destId="{65A353DB-85F3-4CD0-835D-6835886A0139}" srcOrd="0" destOrd="0" presId="urn:microsoft.com/office/officeart/2005/8/layout/radial1"/>
    <dgm:cxn modelId="{E9BFBC70-50EB-4609-AE62-C6446A23A5EC}" type="presOf" srcId="{D3DDBA03-4E7E-4A9F-B693-A705968863BF}" destId="{86119733-86DA-4243-A52B-6D015C3FF029}" srcOrd="0" destOrd="0" presId="urn:microsoft.com/office/officeart/2005/8/layout/radial1"/>
    <dgm:cxn modelId="{A8092B73-A376-46B8-9125-F7A0EE1ACB06}" type="presOf" srcId="{6F810108-FB3A-4EEF-8D15-6AD5BBD6FD11}" destId="{22431059-4675-4A12-BE0A-C6CAEC4E7F1F}" srcOrd="0" destOrd="0" presId="urn:microsoft.com/office/officeart/2005/8/layout/radial1"/>
    <dgm:cxn modelId="{745D3175-B109-48A7-9497-7C33ECBD9AE3}" type="presOf" srcId="{B2C78E4F-0702-43E3-ABB5-284DB009EE34}" destId="{1AFB004E-B5E9-4249-BB12-A5D42E45CBA2}" srcOrd="1" destOrd="0" presId="urn:microsoft.com/office/officeart/2005/8/layout/radial1"/>
    <dgm:cxn modelId="{D2F5BF58-D516-42D4-8121-B5D8709EBCC0}" type="presOf" srcId="{53A6568E-BA1E-4F7E-82FB-9BECE594F9C3}" destId="{740E7554-1CB8-4776-912C-8E8FAE0E1083}" srcOrd="0" destOrd="1" presId="urn:microsoft.com/office/officeart/2005/8/layout/radial1"/>
    <dgm:cxn modelId="{B5BF4F7C-77BD-4223-9D2A-665B4E58D8BA}" type="presOf" srcId="{16B930E8-0EE1-47B5-B903-05840925475F}" destId="{7AD63D04-4155-42B7-B9DD-5FF081111E21}" srcOrd="0" destOrd="0" presId="urn:microsoft.com/office/officeart/2005/8/layout/radial1"/>
    <dgm:cxn modelId="{0C03F68E-32F3-4E13-9C6B-F39BE9D0F954}" type="presOf" srcId="{39F62917-59B1-462D-96B4-29A2E9624373}" destId="{740E7554-1CB8-4776-912C-8E8FAE0E1083}" srcOrd="0" destOrd="2" presId="urn:microsoft.com/office/officeart/2005/8/layout/radial1"/>
    <dgm:cxn modelId="{6B791B94-69F1-40CF-81D6-F955D9E92BD0}" srcId="{084FFED1-05C4-4EEA-B78B-1E3DA88A7B5F}" destId="{39F62917-59B1-462D-96B4-29A2E9624373}" srcOrd="1" destOrd="0" parTransId="{D8E04493-459D-4380-A4F8-4D2890445548}" sibTransId="{38D142C2-40DE-4F9A-85B8-FC85D1DB774C}"/>
    <dgm:cxn modelId="{EBB2939A-EC56-4367-9DFA-9CC806B0B993}" type="presOf" srcId="{084FFED1-05C4-4EEA-B78B-1E3DA88A7B5F}" destId="{740E7554-1CB8-4776-912C-8E8FAE0E1083}" srcOrd="0" destOrd="0" presId="urn:microsoft.com/office/officeart/2005/8/layout/radial1"/>
    <dgm:cxn modelId="{523A179B-3B90-462A-BCE3-56A16F4D7748}" type="presOf" srcId="{2419D4EF-A458-4FE6-823A-03830DEC5653}" destId="{F7E77061-5A15-4363-BF69-9C4F80C90F7F}" srcOrd="1" destOrd="0" presId="urn:microsoft.com/office/officeart/2005/8/layout/radial1"/>
    <dgm:cxn modelId="{DAAB12B0-B358-4C02-A26F-3EFE4E754F08}" srcId="{FDF79237-8788-42EF-99C7-D1B5508752D9}" destId="{98380C98-0ACD-4C02-8BC6-777BD0879D4E}" srcOrd="1" destOrd="0" parTransId="{1FA78FBF-671C-402D-8FDE-2FE046C7F56C}" sibTransId="{9A7DB2AF-03E0-4675-BBE1-74404659EBC1}"/>
    <dgm:cxn modelId="{67FE10B6-2DB8-4438-BDE4-29EA2D0FACBD}" type="presOf" srcId="{16B930E8-0EE1-47B5-B903-05840925475F}" destId="{797C9BE8-8337-453D-BAB8-1AB985E73B8B}" srcOrd="1" destOrd="0" presId="urn:microsoft.com/office/officeart/2005/8/layout/radial1"/>
    <dgm:cxn modelId="{935BC1BB-2240-4F08-B5A2-705A016FB376}" type="presOf" srcId="{2419D4EF-A458-4FE6-823A-03830DEC5653}" destId="{9734642B-1E0B-47A7-80F8-9E51EAE0B594}" srcOrd="0" destOrd="0" presId="urn:microsoft.com/office/officeart/2005/8/layout/radial1"/>
    <dgm:cxn modelId="{2C3062BE-CAEA-4EC7-8395-23C94494DF68}" srcId="{6F810108-FB3A-4EEF-8D15-6AD5BBD6FD11}" destId="{A33CA799-D6E2-4807-812C-BC8E51E91E23}" srcOrd="3" destOrd="0" parTransId="{5BFFB9D6-2AF1-4B2C-9CD5-71D90B2E4593}" sibTransId="{770C4C67-4693-401D-9E50-AEE1DBCA8DE9}"/>
    <dgm:cxn modelId="{F7986BC4-72F6-4AB0-ACFA-71A91C3E3D8A}" type="presOf" srcId="{47909044-2D3D-4A65-90B9-AD8F9C2D1D69}" destId="{57BF1C0B-BC5E-41E5-B77F-2BC925C4DCDD}" srcOrd="0" destOrd="0" presId="urn:microsoft.com/office/officeart/2005/8/layout/radial1"/>
    <dgm:cxn modelId="{0710A1CF-1AF2-4C9E-86F3-308E4A0BCD4D}" type="presOf" srcId="{5BFFB9D6-2AF1-4B2C-9CD5-71D90B2E4593}" destId="{8C937A54-9C4D-4975-BB4A-DED77CE6B51D}" srcOrd="0" destOrd="0" presId="urn:microsoft.com/office/officeart/2005/8/layout/radial1"/>
    <dgm:cxn modelId="{369C0FEA-154C-4CCE-B2CD-BC877BFCD91C}" srcId="{6F810108-FB3A-4EEF-8D15-6AD5BBD6FD11}" destId="{47909044-2D3D-4A65-90B9-AD8F9C2D1D69}" srcOrd="4" destOrd="0" parTransId="{2D904DB2-0967-4A34-AEA8-C36565B515E5}" sibTransId="{A41789FE-510D-4176-80D2-A991D3D02952}"/>
    <dgm:cxn modelId="{D8BF77ED-9B6F-4F7B-8A0F-0AF20AD06E22}" type="presOf" srcId="{FDF79237-8788-42EF-99C7-D1B5508752D9}" destId="{6D26E478-387C-4E93-A1E5-9FF58FF6A04A}" srcOrd="0" destOrd="0" presId="urn:microsoft.com/office/officeart/2005/8/layout/radial1"/>
    <dgm:cxn modelId="{6C08E2FA-A06A-40FB-81B9-BC45ACFD4A1A}" type="presOf" srcId="{2D904DB2-0967-4A34-AEA8-C36565B515E5}" destId="{05E22467-9EDE-4F81-ACAE-CEF5E4AC2DE0}" srcOrd="0" destOrd="0" presId="urn:microsoft.com/office/officeart/2005/8/layout/radial1"/>
    <dgm:cxn modelId="{004058FE-8C94-43AF-97EA-F8E92B779948}" srcId="{FDF79237-8788-42EF-99C7-D1B5508752D9}" destId="{6F810108-FB3A-4EEF-8D15-6AD5BBD6FD11}" srcOrd="0" destOrd="0" parTransId="{24842D2C-7418-4D0C-8111-565851EF1657}" sibTransId="{531CE630-76BC-4D69-B84F-B936D2B7B4F0}"/>
    <dgm:cxn modelId="{0A0ECC13-600E-475D-AEFC-4CF1907885E8}" type="presParOf" srcId="{6D26E478-387C-4E93-A1E5-9FF58FF6A04A}" destId="{22431059-4675-4A12-BE0A-C6CAEC4E7F1F}" srcOrd="0" destOrd="0" presId="urn:microsoft.com/office/officeart/2005/8/layout/radial1"/>
    <dgm:cxn modelId="{78418A4C-AB62-46D5-AFE3-1A9F2FEE2DE7}" type="presParOf" srcId="{6D26E478-387C-4E93-A1E5-9FF58FF6A04A}" destId="{CA5AF6CE-0686-419B-8720-1E3D105E1730}" srcOrd="1" destOrd="0" presId="urn:microsoft.com/office/officeart/2005/8/layout/radial1"/>
    <dgm:cxn modelId="{2049D060-2492-47A3-8669-91C86BE7128A}" type="presParOf" srcId="{CA5AF6CE-0686-419B-8720-1E3D105E1730}" destId="{9953ED22-5416-4DB1-97F4-68CDF2D59000}" srcOrd="0" destOrd="0" presId="urn:microsoft.com/office/officeart/2005/8/layout/radial1"/>
    <dgm:cxn modelId="{2C0BF0B1-3099-4BBE-B636-DBCEE73C5484}" type="presParOf" srcId="{6D26E478-387C-4E93-A1E5-9FF58FF6A04A}" destId="{0977AA41-EFA7-4174-BCB1-7D65450DCE36}" srcOrd="2" destOrd="0" presId="urn:microsoft.com/office/officeart/2005/8/layout/radial1"/>
    <dgm:cxn modelId="{99DFED9C-A910-4C23-A8AB-F443398EA35A}" type="presParOf" srcId="{6D26E478-387C-4E93-A1E5-9FF58FF6A04A}" destId="{9734642B-1E0B-47A7-80F8-9E51EAE0B594}" srcOrd="3" destOrd="0" presId="urn:microsoft.com/office/officeart/2005/8/layout/radial1"/>
    <dgm:cxn modelId="{DC41A220-768E-43A4-8B14-C16628A4198B}" type="presParOf" srcId="{9734642B-1E0B-47A7-80F8-9E51EAE0B594}" destId="{F7E77061-5A15-4363-BF69-9C4F80C90F7F}" srcOrd="0" destOrd="0" presId="urn:microsoft.com/office/officeart/2005/8/layout/radial1"/>
    <dgm:cxn modelId="{36C78253-C856-46CD-957D-3B653458335D}" type="presParOf" srcId="{6D26E478-387C-4E93-A1E5-9FF58FF6A04A}" destId="{86119733-86DA-4243-A52B-6D015C3FF029}" srcOrd="4" destOrd="0" presId="urn:microsoft.com/office/officeart/2005/8/layout/radial1"/>
    <dgm:cxn modelId="{B8B3688B-EA54-4664-B89B-348819DE346D}" type="presParOf" srcId="{6D26E478-387C-4E93-A1E5-9FF58FF6A04A}" destId="{54A5A4A3-1A34-4AE0-97DC-3B296A580CE7}" srcOrd="5" destOrd="0" presId="urn:microsoft.com/office/officeart/2005/8/layout/radial1"/>
    <dgm:cxn modelId="{87CA78B0-451B-49CD-BA19-796EB0A6F8C0}" type="presParOf" srcId="{54A5A4A3-1A34-4AE0-97DC-3B296A580CE7}" destId="{1AFB004E-B5E9-4249-BB12-A5D42E45CBA2}" srcOrd="0" destOrd="0" presId="urn:microsoft.com/office/officeart/2005/8/layout/radial1"/>
    <dgm:cxn modelId="{19515B81-A394-494A-92BF-55AD6C19E840}" type="presParOf" srcId="{6D26E478-387C-4E93-A1E5-9FF58FF6A04A}" destId="{A50D8A29-06C5-44B9-8432-155B422FC617}" srcOrd="6" destOrd="0" presId="urn:microsoft.com/office/officeart/2005/8/layout/radial1"/>
    <dgm:cxn modelId="{293DC71D-256D-4333-8FE5-ABFE0D09AE39}" type="presParOf" srcId="{6D26E478-387C-4E93-A1E5-9FF58FF6A04A}" destId="{8C937A54-9C4D-4975-BB4A-DED77CE6B51D}" srcOrd="7" destOrd="0" presId="urn:microsoft.com/office/officeart/2005/8/layout/radial1"/>
    <dgm:cxn modelId="{7A119225-C075-47C0-90A7-EF11E4746147}" type="presParOf" srcId="{8C937A54-9C4D-4975-BB4A-DED77CE6B51D}" destId="{782C99B3-09D4-4A71-8D19-3D882876E6CC}" srcOrd="0" destOrd="0" presId="urn:microsoft.com/office/officeart/2005/8/layout/radial1"/>
    <dgm:cxn modelId="{37DA7063-8EC9-4A54-AE63-9BE34A8962A5}" type="presParOf" srcId="{6D26E478-387C-4E93-A1E5-9FF58FF6A04A}" destId="{B2774AD4-1D58-4ECC-9D3E-2EBC06B9BBAA}" srcOrd="8" destOrd="0" presId="urn:microsoft.com/office/officeart/2005/8/layout/radial1"/>
    <dgm:cxn modelId="{C3958CFC-2C15-46F4-B41B-F305627BFF53}" type="presParOf" srcId="{6D26E478-387C-4E93-A1E5-9FF58FF6A04A}" destId="{05E22467-9EDE-4F81-ACAE-CEF5E4AC2DE0}" srcOrd="9" destOrd="0" presId="urn:microsoft.com/office/officeart/2005/8/layout/radial1"/>
    <dgm:cxn modelId="{76338B4C-450B-45F6-935A-5FA8650778D6}" type="presParOf" srcId="{05E22467-9EDE-4F81-ACAE-CEF5E4AC2DE0}" destId="{4D62B832-1DC1-4425-B6E0-8542135DA7E4}" srcOrd="0" destOrd="0" presId="urn:microsoft.com/office/officeart/2005/8/layout/radial1"/>
    <dgm:cxn modelId="{86297E41-B87D-4908-9E2D-C98E7277796E}" type="presParOf" srcId="{6D26E478-387C-4E93-A1E5-9FF58FF6A04A}" destId="{57BF1C0B-BC5E-41E5-B77F-2BC925C4DCDD}" srcOrd="10" destOrd="0" presId="urn:microsoft.com/office/officeart/2005/8/layout/radial1"/>
    <dgm:cxn modelId="{09FC597C-A3E5-43B8-B59E-07721AA13797}" type="presParOf" srcId="{6D26E478-387C-4E93-A1E5-9FF58FF6A04A}" destId="{7AD63D04-4155-42B7-B9DD-5FF081111E21}" srcOrd="11" destOrd="0" presId="urn:microsoft.com/office/officeart/2005/8/layout/radial1"/>
    <dgm:cxn modelId="{1231E5C7-7A91-4F81-9739-CAF0D34C188D}" type="presParOf" srcId="{7AD63D04-4155-42B7-B9DD-5FF081111E21}" destId="{797C9BE8-8337-453D-BAB8-1AB985E73B8B}" srcOrd="0" destOrd="0" presId="urn:microsoft.com/office/officeart/2005/8/layout/radial1"/>
    <dgm:cxn modelId="{9C2E3D8E-6BA8-44E1-B1CD-504F7EEBF8E5}" type="presParOf" srcId="{6D26E478-387C-4E93-A1E5-9FF58FF6A04A}" destId="{195B55CE-F12B-454B-9EBE-386B34C9B952}" srcOrd="12" destOrd="0" presId="urn:microsoft.com/office/officeart/2005/8/layout/radial1"/>
    <dgm:cxn modelId="{332F31CD-95DD-4BB7-8FB1-E365475892B8}" type="presParOf" srcId="{6D26E478-387C-4E93-A1E5-9FF58FF6A04A}" destId="{65A353DB-85F3-4CD0-835D-6835886A0139}" srcOrd="13" destOrd="0" presId="urn:microsoft.com/office/officeart/2005/8/layout/radial1"/>
    <dgm:cxn modelId="{25B65C5A-116C-4C42-9151-C93007F25162}" type="presParOf" srcId="{65A353DB-85F3-4CD0-835D-6835886A0139}" destId="{6104ABC3-38B9-42C6-8189-08F58885678B}" srcOrd="0" destOrd="0" presId="urn:microsoft.com/office/officeart/2005/8/layout/radial1"/>
    <dgm:cxn modelId="{EB173E96-13B5-4D94-9422-690B5949F4C1}" type="presParOf" srcId="{6D26E478-387C-4E93-A1E5-9FF58FF6A04A}" destId="{740E7554-1CB8-4776-912C-8E8FAE0E1083}"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31059-4675-4A12-BE0A-C6CAEC4E7F1F}">
      <dsp:nvSpPr>
        <dsp:cNvPr id="0" name=""/>
        <dsp:cNvSpPr/>
      </dsp:nvSpPr>
      <dsp:spPr>
        <a:xfrm>
          <a:off x="3248028" y="1839677"/>
          <a:ext cx="1752594" cy="1871898"/>
        </a:xfrm>
        <a:prstGeom prst="ellipse">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CA" sz="1700" b="1" kern="1200" dirty="0">
              <a:solidFill>
                <a:schemeClr val="bg1"/>
              </a:solidFill>
            </a:rPr>
            <a:t>Community</a:t>
          </a:r>
        </a:p>
      </dsp:txBody>
      <dsp:txXfrm>
        <a:off x="3504689" y="2113810"/>
        <a:ext cx="1239272" cy="1323632"/>
      </dsp:txXfrm>
    </dsp:sp>
    <dsp:sp modelId="{CA5AF6CE-0686-419B-8720-1E3D105E1730}">
      <dsp:nvSpPr>
        <dsp:cNvPr id="0" name=""/>
        <dsp:cNvSpPr/>
      </dsp:nvSpPr>
      <dsp:spPr>
        <a:xfrm rot="16200000">
          <a:off x="3903701" y="1604032"/>
          <a:ext cx="441248" cy="30041"/>
        </a:xfrm>
        <a:custGeom>
          <a:avLst/>
          <a:gdLst/>
          <a:ahLst/>
          <a:cxnLst/>
          <a:rect l="0" t="0" r="0" b="0"/>
          <a:pathLst>
            <a:path>
              <a:moveTo>
                <a:pt x="0" y="15020"/>
              </a:moveTo>
              <a:lnTo>
                <a:pt x="441248" y="150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4113294" y="1608022"/>
        <a:ext cx="22062" cy="22062"/>
      </dsp:txXfrm>
    </dsp:sp>
    <dsp:sp modelId="{0977AA41-EFA7-4174-BCB1-7D65450DCE36}">
      <dsp:nvSpPr>
        <dsp:cNvPr id="0" name=""/>
        <dsp:cNvSpPr/>
      </dsp:nvSpPr>
      <dsp:spPr>
        <a:xfrm>
          <a:off x="3435980" y="21739"/>
          <a:ext cx="1376689" cy="1376689"/>
        </a:xfrm>
        <a:prstGeom prst="ellipse">
          <a:avLst/>
        </a:prstGeom>
        <a:solidFill>
          <a:srgbClr val="BCD030"/>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solidFill>
            </a:rPr>
            <a:t>Solving Waste Problems</a:t>
          </a:r>
        </a:p>
      </dsp:txBody>
      <dsp:txXfrm>
        <a:off x="3637591" y="223350"/>
        <a:ext cx="973467" cy="973467"/>
      </dsp:txXfrm>
    </dsp:sp>
    <dsp:sp modelId="{9734642B-1E0B-47A7-80F8-9E51EAE0B594}">
      <dsp:nvSpPr>
        <dsp:cNvPr id="0" name=""/>
        <dsp:cNvSpPr/>
      </dsp:nvSpPr>
      <dsp:spPr>
        <a:xfrm rot="19285714">
          <a:off x="4774230" y="2051292"/>
          <a:ext cx="479093" cy="30041"/>
        </a:xfrm>
        <a:custGeom>
          <a:avLst/>
          <a:gdLst/>
          <a:ahLst/>
          <a:cxnLst/>
          <a:rect l="0" t="0" r="0" b="0"/>
          <a:pathLst>
            <a:path>
              <a:moveTo>
                <a:pt x="0" y="15020"/>
              </a:moveTo>
              <a:lnTo>
                <a:pt x="479093" y="150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5001799" y="2054335"/>
        <a:ext cx="23954" cy="23954"/>
      </dsp:txXfrm>
    </dsp:sp>
    <dsp:sp modelId="{86119733-86DA-4243-A52B-6D015C3FF029}">
      <dsp:nvSpPr>
        <dsp:cNvPr id="0" name=""/>
        <dsp:cNvSpPr/>
      </dsp:nvSpPr>
      <dsp:spPr>
        <a:xfrm>
          <a:off x="5050886" y="799437"/>
          <a:ext cx="1376689" cy="1376689"/>
        </a:xfrm>
        <a:prstGeom prst="ellipse">
          <a:avLst/>
        </a:prstGeom>
        <a:solidFill>
          <a:srgbClr val="BCD030"/>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solidFill>
            </a:rPr>
            <a:t>Profits for Industry</a:t>
          </a:r>
        </a:p>
      </dsp:txBody>
      <dsp:txXfrm>
        <a:off x="5252497" y="1001048"/>
        <a:ext cx="973467" cy="973467"/>
      </dsp:txXfrm>
    </dsp:sp>
    <dsp:sp modelId="{54A5A4A3-1A34-4AE0-97DC-3B296A580CE7}">
      <dsp:nvSpPr>
        <dsp:cNvPr id="0" name=""/>
        <dsp:cNvSpPr/>
      </dsp:nvSpPr>
      <dsp:spPr>
        <a:xfrm rot="771429">
          <a:off x="4975028" y="3011630"/>
          <a:ext cx="498210" cy="30041"/>
        </a:xfrm>
        <a:custGeom>
          <a:avLst/>
          <a:gdLst/>
          <a:ahLst/>
          <a:cxnLst/>
          <a:rect l="0" t="0" r="0" b="0"/>
          <a:pathLst>
            <a:path>
              <a:moveTo>
                <a:pt x="0" y="15020"/>
              </a:moveTo>
              <a:lnTo>
                <a:pt x="498210" y="150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5211678" y="3014195"/>
        <a:ext cx="24910" cy="24910"/>
      </dsp:txXfrm>
    </dsp:sp>
    <dsp:sp modelId="{A50D8A29-06C5-44B9-8432-155B422FC617}">
      <dsp:nvSpPr>
        <dsp:cNvPr id="0" name=""/>
        <dsp:cNvSpPr/>
      </dsp:nvSpPr>
      <dsp:spPr>
        <a:xfrm>
          <a:off x="5449735" y="2546908"/>
          <a:ext cx="1376689" cy="1376689"/>
        </a:xfrm>
        <a:prstGeom prst="ellipse">
          <a:avLst/>
        </a:prstGeom>
        <a:solidFill>
          <a:srgbClr val="BCD030"/>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solidFill>
            </a:rPr>
            <a:t>Expanding Tax Base</a:t>
          </a:r>
        </a:p>
      </dsp:txBody>
      <dsp:txXfrm>
        <a:off x="5651346" y="2748519"/>
        <a:ext cx="973467" cy="973467"/>
      </dsp:txXfrm>
    </dsp:sp>
    <dsp:sp modelId="{8C937A54-9C4D-4975-BB4A-DED77CE6B51D}">
      <dsp:nvSpPr>
        <dsp:cNvPr id="0" name=""/>
        <dsp:cNvSpPr/>
      </dsp:nvSpPr>
      <dsp:spPr>
        <a:xfrm rot="3857143">
          <a:off x="4396800" y="3797164"/>
          <a:ext cx="453409" cy="30041"/>
        </a:xfrm>
        <a:custGeom>
          <a:avLst/>
          <a:gdLst/>
          <a:ahLst/>
          <a:cxnLst/>
          <a:rect l="0" t="0" r="0" b="0"/>
          <a:pathLst>
            <a:path>
              <a:moveTo>
                <a:pt x="0" y="15020"/>
              </a:moveTo>
              <a:lnTo>
                <a:pt x="453409" y="150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a:off x="4612170" y="3800849"/>
        <a:ext cx="22670" cy="22670"/>
      </dsp:txXfrm>
    </dsp:sp>
    <dsp:sp modelId="{B2774AD4-1D58-4ECC-9D3E-2EBC06B9BBAA}">
      <dsp:nvSpPr>
        <dsp:cNvPr id="0" name=""/>
        <dsp:cNvSpPr/>
      </dsp:nvSpPr>
      <dsp:spPr>
        <a:xfrm>
          <a:off x="4332186" y="3948271"/>
          <a:ext cx="1376689" cy="1376689"/>
        </a:xfrm>
        <a:prstGeom prst="ellipse">
          <a:avLst/>
        </a:prstGeom>
        <a:solidFill>
          <a:srgbClr val="BCD030"/>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solidFill>
            </a:rPr>
            <a:t>Tourism</a:t>
          </a:r>
        </a:p>
      </dsp:txBody>
      <dsp:txXfrm>
        <a:off x="4533797" y="4149882"/>
        <a:ext cx="973467" cy="973467"/>
      </dsp:txXfrm>
    </dsp:sp>
    <dsp:sp modelId="{05E22467-9EDE-4F81-ACAE-CEF5E4AC2DE0}">
      <dsp:nvSpPr>
        <dsp:cNvPr id="0" name=""/>
        <dsp:cNvSpPr/>
      </dsp:nvSpPr>
      <dsp:spPr>
        <a:xfrm rot="6942857">
          <a:off x="3398440" y="3797164"/>
          <a:ext cx="453409" cy="30041"/>
        </a:xfrm>
        <a:custGeom>
          <a:avLst/>
          <a:gdLst/>
          <a:ahLst/>
          <a:cxnLst/>
          <a:rect l="0" t="0" r="0" b="0"/>
          <a:pathLst>
            <a:path>
              <a:moveTo>
                <a:pt x="0" y="15020"/>
              </a:moveTo>
              <a:lnTo>
                <a:pt x="453409" y="150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rot="10800000">
        <a:off x="3613810" y="3800849"/>
        <a:ext cx="22670" cy="22670"/>
      </dsp:txXfrm>
    </dsp:sp>
    <dsp:sp modelId="{57BF1C0B-BC5E-41E5-B77F-2BC925C4DCDD}">
      <dsp:nvSpPr>
        <dsp:cNvPr id="0" name=""/>
        <dsp:cNvSpPr/>
      </dsp:nvSpPr>
      <dsp:spPr>
        <a:xfrm>
          <a:off x="2539775" y="3948271"/>
          <a:ext cx="1376689" cy="1376689"/>
        </a:xfrm>
        <a:prstGeom prst="ellipse">
          <a:avLst/>
        </a:prstGeom>
        <a:solidFill>
          <a:srgbClr val="BCD030"/>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solidFill>
            </a:rPr>
            <a:t>Social License</a:t>
          </a:r>
        </a:p>
      </dsp:txBody>
      <dsp:txXfrm>
        <a:off x="2741386" y="4149882"/>
        <a:ext cx="973467" cy="973467"/>
      </dsp:txXfrm>
    </dsp:sp>
    <dsp:sp modelId="{7AD63D04-4155-42B7-B9DD-5FF081111E21}">
      <dsp:nvSpPr>
        <dsp:cNvPr id="0" name=""/>
        <dsp:cNvSpPr/>
      </dsp:nvSpPr>
      <dsp:spPr>
        <a:xfrm rot="10028571">
          <a:off x="2775411" y="3011630"/>
          <a:ext cx="498210" cy="30041"/>
        </a:xfrm>
        <a:custGeom>
          <a:avLst/>
          <a:gdLst/>
          <a:ahLst/>
          <a:cxnLst/>
          <a:rect l="0" t="0" r="0" b="0"/>
          <a:pathLst>
            <a:path>
              <a:moveTo>
                <a:pt x="0" y="15020"/>
              </a:moveTo>
              <a:lnTo>
                <a:pt x="498210" y="150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rot="10800000">
        <a:off x="3012061" y="3014195"/>
        <a:ext cx="24910" cy="24910"/>
      </dsp:txXfrm>
    </dsp:sp>
    <dsp:sp modelId="{195B55CE-F12B-454B-9EBE-386B34C9B952}">
      <dsp:nvSpPr>
        <dsp:cNvPr id="0" name=""/>
        <dsp:cNvSpPr/>
      </dsp:nvSpPr>
      <dsp:spPr>
        <a:xfrm>
          <a:off x="1422225" y="2546908"/>
          <a:ext cx="1376689" cy="1376689"/>
        </a:xfrm>
        <a:prstGeom prst="ellipse">
          <a:avLst/>
        </a:prstGeom>
        <a:solidFill>
          <a:srgbClr val="BCD030"/>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CA" sz="1400" kern="1200" dirty="0">
              <a:solidFill>
                <a:schemeClr val="tx1"/>
              </a:solidFill>
            </a:rPr>
            <a:t>R&amp;D</a:t>
          </a:r>
        </a:p>
      </dsp:txBody>
      <dsp:txXfrm>
        <a:off x="1623836" y="2748519"/>
        <a:ext cx="973467" cy="973467"/>
      </dsp:txXfrm>
    </dsp:sp>
    <dsp:sp modelId="{65A353DB-85F3-4CD0-835D-6835886A0139}">
      <dsp:nvSpPr>
        <dsp:cNvPr id="0" name=""/>
        <dsp:cNvSpPr/>
      </dsp:nvSpPr>
      <dsp:spPr>
        <a:xfrm rot="13114286">
          <a:off x="2995327" y="2051292"/>
          <a:ext cx="479093" cy="30041"/>
        </a:xfrm>
        <a:custGeom>
          <a:avLst/>
          <a:gdLst/>
          <a:ahLst/>
          <a:cxnLst/>
          <a:rect l="0" t="0" r="0" b="0"/>
          <a:pathLst>
            <a:path>
              <a:moveTo>
                <a:pt x="0" y="15020"/>
              </a:moveTo>
              <a:lnTo>
                <a:pt x="479093" y="1502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CA" sz="500" kern="1200" dirty="0"/>
        </a:p>
      </dsp:txBody>
      <dsp:txXfrm rot="10800000">
        <a:off x="3222896" y="2054335"/>
        <a:ext cx="23954" cy="23954"/>
      </dsp:txXfrm>
    </dsp:sp>
    <dsp:sp modelId="{740E7554-1CB8-4776-912C-8E8FAE0E1083}">
      <dsp:nvSpPr>
        <dsp:cNvPr id="0" name=""/>
        <dsp:cNvSpPr/>
      </dsp:nvSpPr>
      <dsp:spPr>
        <a:xfrm>
          <a:off x="1821074" y="799437"/>
          <a:ext cx="1376689" cy="1376689"/>
        </a:xfrm>
        <a:prstGeom prst="ellipse">
          <a:avLst/>
        </a:prstGeom>
        <a:solidFill>
          <a:srgbClr val="BCD030"/>
        </a:solidFill>
        <a:ln w="127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l" defTabSz="622300">
            <a:lnSpc>
              <a:spcPct val="90000"/>
            </a:lnSpc>
            <a:spcBef>
              <a:spcPct val="0"/>
            </a:spcBef>
            <a:spcAft>
              <a:spcPct val="35000"/>
            </a:spcAft>
            <a:buNone/>
          </a:pPr>
          <a:r>
            <a:rPr lang="en-CA" sz="1400" kern="1200" dirty="0">
              <a:solidFill>
                <a:schemeClr val="tx1"/>
              </a:solidFill>
            </a:rPr>
            <a:t>Jobs</a:t>
          </a:r>
        </a:p>
        <a:p>
          <a:pPr marL="57150" lvl="1" indent="-57150" algn="l" defTabSz="488950">
            <a:lnSpc>
              <a:spcPct val="90000"/>
            </a:lnSpc>
            <a:spcBef>
              <a:spcPct val="0"/>
            </a:spcBef>
            <a:spcAft>
              <a:spcPct val="15000"/>
            </a:spcAft>
            <a:buChar char="•"/>
          </a:pPr>
          <a:r>
            <a:rPr lang="en-CA" sz="1100" kern="1200" dirty="0">
              <a:solidFill>
                <a:schemeClr val="tx1"/>
              </a:solidFill>
            </a:rPr>
            <a:t>Direct</a:t>
          </a:r>
        </a:p>
        <a:p>
          <a:pPr marL="57150" lvl="1" indent="-57150" algn="l" defTabSz="488950">
            <a:lnSpc>
              <a:spcPct val="90000"/>
            </a:lnSpc>
            <a:spcBef>
              <a:spcPct val="0"/>
            </a:spcBef>
            <a:spcAft>
              <a:spcPct val="15000"/>
            </a:spcAft>
            <a:buChar char="•"/>
          </a:pPr>
          <a:r>
            <a:rPr lang="en-CA" sz="1100" kern="1200" dirty="0">
              <a:solidFill>
                <a:schemeClr val="tx1"/>
              </a:solidFill>
            </a:rPr>
            <a:t>Spin-Off</a:t>
          </a:r>
        </a:p>
      </dsp:txBody>
      <dsp:txXfrm>
        <a:off x="2022685" y="1001048"/>
        <a:ext cx="973467" cy="97346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61963"/>
          </a:xfrm>
          <a:prstGeom prst="rect">
            <a:avLst/>
          </a:prstGeom>
          <a:noFill/>
          <a:ln w="9525">
            <a:noFill/>
            <a:miter lim="800000"/>
            <a:headEnd/>
            <a:tailEnd/>
          </a:ln>
        </p:spPr>
        <p:txBody>
          <a:bodyPr vert="horz" wrap="square" lIns="87407" tIns="43704" rIns="87407" bIns="43704" numCol="1" anchor="t" anchorCtr="0" compatLnSpc="1">
            <a:prstTxWarp prst="textNoShape">
              <a:avLst/>
            </a:prstTxWarp>
          </a:bodyPr>
          <a:lstStyle>
            <a:lvl1pPr defTabSz="874713" eaLnBrk="0" hangingPunct="0">
              <a:defRPr kumimoji="1" sz="1100" smtClean="0"/>
            </a:lvl1pPr>
          </a:lstStyle>
          <a:p>
            <a:pPr>
              <a:defRPr/>
            </a:pPr>
            <a:endParaRPr lang="en-US" dirty="0"/>
          </a:p>
        </p:txBody>
      </p:sp>
      <p:sp>
        <p:nvSpPr>
          <p:cNvPr id="108547" name="Rectangle 3"/>
          <p:cNvSpPr>
            <a:spLocks noGrp="1" noChangeArrowheads="1"/>
          </p:cNvSpPr>
          <p:nvPr>
            <p:ph type="dt" sz="quarter" idx="1"/>
          </p:nvPr>
        </p:nvSpPr>
        <p:spPr bwMode="auto">
          <a:xfrm>
            <a:off x="3884613" y="0"/>
            <a:ext cx="2971800" cy="461963"/>
          </a:xfrm>
          <a:prstGeom prst="rect">
            <a:avLst/>
          </a:prstGeom>
          <a:noFill/>
          <a:ln w="9525">
            <a:noFill/>
            <a:miter lim="800000"/>
            <a:headEnd/>
            <a:tailEnd/>
          </a:ln>
        </p:spPr>
        <p:txBody>
          <a:bodyPr vert="horz" wrap="square" lIns="87407" tIns="43704" rIns="87407" bIns="43704" numCol="1" anchor="t" anchorCtr="0" compatLnSpc="1">
            <a:prstTxWarp prst="textNoShape">
              <a:avLst/>
            </a:prstTxWarp>
          </a:bodyPr>
          <a:lstStyle>
            <a:lvl1pPr algn="r" defTabSz="874713" eaLnBrk="0" hangingPunct="0">
              <a:defRPr kumimoji="1" sz="1100" smtClean="0"/>
            </a:lvl1pPr>
          </a:lstStyle>
          <a:p>
            <a:pPr>
              <a:defRPr/>
            </a:pPr>
            <a:fld id="{3161DC63-15ED-4707-8042-0725670E8147}" type="datetime1">
              <a:rPr lang="en-US"/>
              <a:pPr>
                <a:defRPr/>
              </a:pPr>
              <a:t>1/25/2024</a:t>
            </a:fld>
            <a:endParaRPr lang="en-US" dirty="0"/>
          </a:p>
        </p:txBody>
      </p:sp>
      <p:sp>
        <p:nvSpPr>
          <p:cNvPr id="108548" name="Rectangle 4"/>
          <p:cNvSpPr>
            <a:spLocks noGrp="1" noChangeArrowheads="1"/>
          </p:cNvSpPr>
          <p:nvPr>
            <p:ph type="ftr" sz="quarter" idx="2"/>
          </p:nvPr>
        </p:nvSpPr>
        <p:spPr bwMode="auto">
          <a:xfrm>
            <a:off x="0" y="8775700"/>
            <a:ext cx="2971800" cy="461963"/>
          </a:xfrm>
          <a:prstGeom prst="rect">
            <a:avLst/>
          </a:prstGeom>
          <a:noFill/>
          <a:ln w="9525">
            <a:noFill/>
            <a:miter lim="800000"/>
            <a:headEnd/>
            <a:tailEnd/>
          </a:ln>
        </p:spPr>
        <p:txBody>
          <a:bodyPr vert="horz" wrap="square" lIns="87407" tIns="43704" rIns="87407" bIns="43704" numCol="1" anchor="b" anchorCtr="0" compatLnSpc="1">
            <a:prstTxWarp prst="textNoShape">
              <a:avLst/>
            </a:prstTxWarp>
          </a:bodyPr>
          <a:lstStyle>
            <a:lvl1pPr defTabSz="874713" eaLnBrk="0" hangingPunct="0">
              <a:defRPr kumimoji="1" sz="1100" smtClean="0"/>
            </a:lvl1pPr>
          </a:lstStyle>
          <a:p>
            <a:pPr>
              <a:defRPr/>
            </a:pPr>
            <a:endParaRPr lang="en-US" dirty="0"/>
          </a:p>
        </p:txBody>
      </p:sp>
      <p:sp>
        <p:nvSpPr>
          <p:cNvPr id="108549" name="Rectangle 5"/>
          <p:cNvSpPr>
            <a:spLocks noGrp="1" noChangeArrowheads="1"/>
          </p:cNvSpPr>
          <p:nvPr>
            <p:ph type="sldNum" sz="quarter" idx="3"/>
          </p:nvPr>
        </p:nvSpPr>
        <p:spPr bwMode="auto">
          <a:xfrm>
            <a:off x="3884613" y="8775700"/>
            <a:ext cx="2971800" cy="461963"/>
          </a:xfrm>
          <a:prstGeom prst="rect">
            <a:avLst/>
          </a:prstGeom>
          <a:noFill/>
          <a:ln w="9525">
            <a:noFill/>
            <a:miter lim="800000"/>
            <a:headEnd/>
            <a:tailEnd/>
          </a:ln>
        </p:spPr>
        <p:txBody>
          <a:bodyPr vert="horz" wrap="square" lIns="87407" tIns="43704" rIns="87407" bIns="43704" numCol="1" anchor="b" anchorCtr="0" compatLnSpc="1">
            <a:prstTxWarp prst="textNoShape">
              <a:avLst/>
            </a:prstTxWarp>
          </a:bodyPr>
          <a:lstStyle>
            <a:lvl1pPr algn="r" defTabSz="874713" eaLnBrk="0" hangingPunct="0">
              <a:defRPr kumimoji="1" sz="1100" smtClean="0"/>
            </a:lvl1pPr>
          </a:lstStyle>
          <a:p>
            <a:pPr>
              <a:defRPr/>
            </a:pPr>
            <a:fld id="{97510665-1653-4D20-8B83-309AA6F1DCE2}"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1963"/>
          </a:xfrm>
          <a:prstGeom prst="rect">
            <a:avLst/>
          </a:prstGeom>
          <a:noFill/>
          <a:ln w="9525">
            <a:noFill/>
            <a:miter lim="800000"/>
            <a:headEnd/>
            <a:tailEnd/>
          </a:ln>
        </p:spPr>
        <p:txBody>
          <a:bodyPr vert="horz" wrap="square" lIns="92398" tIns="46200" rIns="92398" bIns="46200" numCol="1" anchor="t" anchorCtr="0" compatLnSpc="1">
            <a:prstTxWarp prst="textNoShape">
              <a:avLst/>
            </a:prstTxWarp>
          </a:bodyPr>
          <a:lstStyle>
            <a:lvl1pPr defTabSz="923925">
              <a:defRPr sz="1200" smtClean="0">
                <a:latin typeface="Times New Roman" pitchFamily="18" charset="0"/>
              </a:defRPr>
            </a:lvl1pPr>
          </a:lstStyle>
          <a:p>
            <a:pPr>
              <a:defRPr/>
            </a:pPr>
            <a:endParaRPr lang="en-US" altLang="zh-TW" dirty="0"/>
          </a:p>
        </p:txBody>
      </p:sp>
      <p:sp>
        <p:nvSpPr>
          <p:cNvPr id="3075" name="Rectangle 3"/>
          <p:cNvSpPr>
            <a:spLocks noGrp="1" noChangeArrowheads="1"/>
          </p:cNvSpPr>
          <p:nvPr>
            <p:ph type="dt" idx="1"/>
          </p:nvPr>
        </p:nvSpPr>
        <p:spPr bwMode="auto">
          <a:xfrm>
            <a:off x="3884613" y="0"/>
            <a:ext cx="2971800" cy="461963"/>
          </a:xfrm>
          <a:prstGeom prst="rect">
            <a:avLst/>
          </a:prstGeom>
          <a:noFill/>
          <a:ln w="9525">
            <a:noFill/>
            <a:miter lim="800000"/>
            <a:headEnd/>
            <a:tailEnd/>
          </a:ln>
        </p:spPr>
        <p:txBody>
          <a:bodyPr vert="horz" wrap="square" lIns="92398" tIns="46200" rIns="92398" bIns="46200" numCol="1" anchor="t" anchorCtr="0" compatLnSpc="1">
            <a:prstTxWarp prst="textNoShape">
              <a:avLst/>
            </a:prstTxWarp>
          </a:bodyPr>
          <a:lstStyle>
            <a:lvl1pPr algn="r" defTabSz="923925">
              <a:defRPr sz="1200" smtClean="0">
                <a:latin typeface="Times New Roman" pitchFamily="18" charset="0"/>
              </a:defRPr>
            </a:lvl1pPr>
          </a:lstStyle>
          <a:p>
            <a:pPr>
              <a:defRPr/>
            </a:pPr>
            <a:fld id="{42FCBD9A-F08F-4EB4-ADC6-86189E9C8875}" type="datetime1">
              <a:rPr lang="en-US" altLang="zh-TW"/>
              <a:pPr>
                <a:defRPr/>
              </a:pPr>
              <a:t>1/25/2024</a:t>
            </a:fld>
            <a:endParaRPr lang="en-US" altLang="zh-TW" dirty="0"/>
          </a:p>
        </p:txBody>
      </p:sp>
      <p:sp>
        <p:nvSpPr>
          <p:cNvPr id="36868" name="Rectangle 4"/>
          <p:cNvSpPr>
            <a:spLocks noGrp="1" noRot="1" noChangeAspect="1" noChangeArrowheads="1" noTextEdit="1"/>
          </p:cNvSpPr>
          <p:nvPr>
            <p:ph type="sldImg" idx="2"/>
          </p:nvPr>
        </p:nvSpPr>
        <p:spPr bwMode="auto">
          <a:xfrm>
            <a:off x="1117600" y="692150"/>
            <a:ext cx="4622800" cy="34671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89438"/>
            <a:ext cx="5486400" cy="4157662"/>
          </a:xfrm>
          <a:prstGeom prst="rect">
            <a:avLst/>
          </a:prstGeom>
          <a:noFill/>
          <a:ln w="9525">
            <a:noFill/>
            <a:miter lim="800000"/>
            <a:headEnd/>
            <a:tailEnd/>
          </a:ln>
        </p:spPr>
        <p:txBody>
          <a:bodyPr vert="horz" wrap="square" lIns="92398" tIns="46200" rIns="92398" bIns="4620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p:cNvSpPr>
            <a:spLocks noGrp="1" noChangeArrowheads="1"/>
          </p:cNvSpPr>
          <p:nvPr>
            <p:ph type="ftr" sz="quarter" idx="4"/>
          </p:nvPr>
        </p:nvSpPr>
        <p:spPr bwMode="auto">
          <a:xfrm>
            <a:off x="0" y="8775700"/>
            <a:ext cx="2971800" cy="461963"/>
          </a:xfrm>
          <a:prstGeom prst="rect">
            <a:avLst/>
          </a:prstGeom>
          <a:noFill/>
          <a:ln w="9525">
            <a:noFill/>
            <a:miter lim="800000"/>
            <a:headEnd/>
            <a:tailEnd/>
          </a:ln>
        </p:spPr>
        <p:txBody>
          <a:bodyPr vert="horz" wrap="square" lIns="92398" tIns="46200" rIns="92398" bIns="46200" numCol="1" anchor="b" anchorCtr="0" compatLnSpc="1">
            <a:prstTxWarp prst="textNoShape">
              <a:avLst/>
            </a:prstTxWarp>
          </a:bodyPr>
          <a:lstStyle>
            <a:lvl1pPr defTabSz="923925">
              <a:defRPr sz="1200" smtClean="0">
                <a:latin typeface="Times New Roman" pitchFamily="18" charset="0"/>
              </a:defRPr>
            </a:lvl1pPr>
          </a:lstStyle>
          <a:p>
            <a:pPr>
              <a:defRPr/>
            </a:pPr>
            <a:endParaRPr lang="en-US" altLang="zh-TW" dirty="0"/>
          </a:p>
        </p:txBody>
      </p:sp>
      <p:sp>
        <p:nvSpPr>
          <p:cNvPr id="3079" name="Rectangle 7"/>
          <p:cNvSpPr>
            <a:spLocks noGrp="1" noChangeArrowheads="1"/>
          </p:cNvSpPr>
          <p:nvPr>
            <p:ph type="sldNum" sz="quarter" idx="5"/>
          </p:nvPr>
        </p:nvSpPr>
        <p:spPr bwMode="auto">
          <a:xfrm>
            <a:off x="3884613" y="8775700"/>
            <a:ext cx="2971800" cy="461963"/>
          </a:xfrm>
          <a:prstGeom prst="rect">
            <a:avLst/>
          </a:prstGeom>
          <a:noFill/>
          <a:ln w="9525">
            <a:noFill/>
            <a:miter lim="800000"/>
            <a:headEnd/>
            <a:tailEnd/>
          </a:ln>
        </p:spPr>
        <p:txBody>
          <a:bodyPr vert="horz" wrap="square" lIns="92398" tIns="46200" rIns="92398" bIns="46200" numCol="1" anchor="b" anchorCtr="0" compatLnSpc="1">
            <a:prstTxWarp prst="textNoShape">
              <a:avLst/>
            </a:prstTxWarp>
          </a:bodyPr>
          <a:lstStyle>
            <a:lvl1pPr algn="r" defTabSz="923925">
              <a:defRPr sz="1200" smtClean="0">
                <a:latin typeface="Times New Roman" pitchFamily="18" charset="0"/>
              </a:defRPr>
            </a:lvl1pPr>
          </a:lstStyle>
          <a:p>
            <a:pPr>
              <a:defRPr/>
            </a:pPr>
            <a:fld id="{0A2F7BC4-E70A-4F6C-BB0B-D271407980AE}" type="slidenum">
              <a:rPr lang="zh-TW" altLang="en-US"/>
              <a:pPr>
                <a:defRPr/>
              </a:pPr>
              <a:t>‹#›</a:t>
            </a:fld>
            <a:endParaRPr lang="en-US" altLang="zh-TW"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25F699D-D25F-4567-BB70-C6A359BD5A3E}" type="slidenum">
              <a:rPr lang="zh-TW" altLang="en-US"/>
              <a:pPr/>
              <a:t>1</a:t>
            </a:fld>
            <a:endParaRPr lang="en-US" altLang="zh-TW" dirty="0"/>
          </a:p>
        </p:txBody>
      </p:sp>
      <p:sp>
        <p:nvSpPr>
          <p:cNvPr id="37891" name="Rectangle 7"/>
          <p:cNvSpPr txBox="1">
            <a:spLocks noGrp="1" noChangeArrowheads="1"/>
          </p:cNvSpPr>
          <p:nvPr/>
        </p:nvSpPr>
        <p:spPr bwMode="auto">
          <a:xfrm>
            <a:off x="3884613" y="8775700"/>
            <a:ext cx="2971800" cy="461963"/>
          </a:xfrm>
          <a:prstGeom prst="rect">
            <a:avLst/>
          </a:prstGeom>
          <a:noFill/>
          <a:ln w="9525">
            <a:noFill/>
            <a:miter lim="800000"/>
            <a:headEnd/>
            <a:tailEnd/>
          </a:ln>
        </p:spPr>
        <p:txBody>
          <a:bodyPr lIns="92398" tIns="46200" rIns="92398" bIns="46200" anchor="b"/>
          <a:lstStyle/>
          <a:p>
            <a:pPr algn="r" defTabSz="923925"/>
            <a:fld id="{618D9F65-5152-4C22-9F3C-3D8BDB6803C7}" type="slidenum">
              <a:rPr lang="zh-TW" altLang="en-US" sz="1200">
                <a:latin typeface="Times New Roman" pitchFamily="18" charset="0"/>
              </a:rPr>
              <a:pPr algn="r" defTabSz="923925"/>
              <a:t>1</a:t>
            </a:fld>
            <a:endParaRPr lang="en-US" altLang="zh-TW" sz="1200" dirty="0">
              <a:latin typeface="Times New Roman" pitchFamily="18" charset="0"/>
            </a:endParaRPr>
          </a:p>
        </p:txBody>
      </p:sp>
      <p:sp>
        <p:nvSpPr>
          <p:cNvPr id="37892" name="Rectangle 2"/>
          <p:cNvSpPr>
            <a:spLocks noGrp="1" noRot="1" noChangeAspect="1" noChangeArrowheads="1" noTextEdit="1"/>
          </p:cNvSpPr>
          <p:nvPr>
            <p:ph type="sldImg"/>
          </p:nvPr>
        </p:nvSpPr>
        <p:spPr>
          <a:ln/>
        </p:spPr>
      </p:sp>
      <p:sp>
        <p:nvSpPr>
          <p:cNvPr id="37893" name="Rectangle 3"/>
          <p:cNvSpPr>
            <a:spLocks noGrp="1" noChangeArrowheads="1"/>
          </p:cNvSpPr>
          <p:nvPr>
            <p:ph type="body" idx="1"/>
          </p:nvPr>
        </p:nvSpPr>
        <p:spPr>
          <a:noFill/>
          <a:ln/>
        </p:spPr>
        <p:txBody>
          <a:bodyPr/>
          <a:lstStyle/>
          <a:p>
            <a:pPr eaLnBrk="1" hangingPunct="1"/>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From </a:t>
            </a:r>
            <a:r>
              <a:rPr lang="en-CA" dirty="0"/>
              <a:t>A Smoke Management Framework for British Columbia, a</a:t>
            </a:r>
            <a:r>
              <a:rPr lang="en-CA" baseline="0" dirty="0"/>
              <a:t> BC Government Publication</a:t>
            </a:r>
            <a:endParaRPr lang="en-US" dirty="0"/>
          </a:p>
        </p:txBody>
      </p:sp>
      <p:sp>
        <p:nvSpPr>
          <p:cNvPr id="4" name="Slide Number Placeholder 3"/>
          <p:cNvSpPr>
            <a:spLocks noGrp="1"/>
          </p:cNvSpPr>
          <p:nvPr>
            <p:ph type="sldNum" sz="quarter" idx="10"/>
          </p:nvPr>
        </p:nvSpPr>
        <p:spPr/>
        <p:txBody>
          <a:bodyPr/>
          <a:lstStyle/>
          <a:p>
            <a:pPr>
              <a:defRPr/>
            </a:pPr>
            <a:fld id="{0A2F7BC4-E70A-4F6C-BB0B-D271407980AE}" type="slidenum">
              <a:rPr lang="zh-TW" altLang="en-US" smtClean="0"/>
              <a:pPr>
                <a:defRPr/>
              </a:pPr>
              <a:t>23</a:t>
            </a:fld>
            <a:endParaRPr lang="en-US" altLang="zh-TW" dirty="0"/>
          </a:p>
        </p:txBody>
      </p:sp>
    </p:spTree>
    <p:extLst>
      <p:ext uri="{BB962C8B-B14F-4D97-AF65-F5344CB8AC3E}">
        <p14:creationId xmlns:p14="http://schemas.microsoft.com/office/powerpoint/2010/main" val="1865311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txBox="1">
            <a:spLocks noGrp="1" noChangeArrowheads="1"/>
          </p:cNvSpPr>
          <p:nvPr/>
        </p:nvSpPr>
        <p:spPr bwMode="auto">
          <a:xfrm>
            <a:off x="3884613" y="8775700"/>
            <a:ext cx="2971800" cy="461963"/>
          </a:xfrm>
          <a:prstGeom prst="rect">
            <a:avLst/>
          </a:prstGeom>
          <a:noFill/>
          <a:ln w="9525">
            <a:noFill/>
            <a:miter lim="800000"/>
            <a:headEnd/>
            <a:tailEnd/>
          </a:ln>
        </p:spPr>
        <p:txBody>
          <a:bodyPr anchor="b"/>
          <a:lstStyle/>
          <a:p>
            <a:pPr algn="r"/>
            <a:fld id="{954B9700-D7E0-4818-9FE8-AC1733B36818}" type="slidenum">
              <a:rPr lang="zh-TW" altLang="en-US" sz="1200">
                <a:latin typeface="Calibri" pitchFamily="34" charset="0"/>
              </a:rPr>
              <a:pPr algn="r"/>
              <a:t>37</a:t>
            </a:fld>
            <a:endParaRPr lang="en-US" altLang="zh-TW" sz="1200" dirty="0">
              <a:latin typeface="Calibri" pitchFamily="34" charset="0"/>
            </a:endParaRPr>
          </a:p>
        </p:txBody>
      </p:sp>
      <p:sp>
        <p:nvSpPr>
          <p:cNvPr id="62467" name="Rectangle 2"/>
          <p:cNvSpPr>
            <a:spLocks noGrp="1" noRot="1" noChangeAspect="1" noChangeArrowheads="1" noTextEdit="1"/>
          </p:cNvSpPr>
          <p:nvPr>
            <p:ph type="sldImg"/>
          </p:nvPr>
        </p:nvSpPr>
        <p:spPr>
          <a:xfrm>
            <a:off x="1119188" y="692150"/>
            <a:ext cx="4621212" cy="3465513"/>
          </a:xfrm>
          <a:ln/>
        </p:spPr>
      </p:sp>
      <p:sp>
        <p:nvSpPr>
          <p:cNvPr id="62468" name="Rectangle 3"/>
          <p:cNvSpPr>
            <a:spLocks noGrp="1" noChangeArrowheads="1"/>
          </p:cNvSpPr>
          <p:nvPr>
            <p:ph type="body" idx="1"/>
          </p:nvPr>
        </p:nvSpPr>
        <p:spPr>
          <a:noFill/>
          <a:ln/>
        </p:spPr>
        <p:txBody>
          <a:bodyPr lIns="91440" tIns="45720" rIns="91440" bIns="45720"/>
          <a:lstStyle/>
          <a:p>
            <a:pPr>
              <a:spcBef>
                <a:spcPct val="0"/>
              </a:spcBef>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fld id="{66D82435-9A6D-4DE1-AF7C-C74EE6C8DC6F}" type="datetimeFigureOut">
              <a:rPr lang="en-CA" smtClean="0"/>
              <a:pPr>
                <a:defRPr/>
              </a:pPr>
              <a:t>2024-01-25</a:t>
            </a:fld>
            <a:endParaRPr lang="en-CA" dirty="0"/>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n-CA" dirty="0"/>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00CBAE02-B183-404F-A9CD-DEFE00233B36}" type="slidenum">
              <a:rPr lang="en-CA" smtClean="0"/>
              <a:pPr>
                <a:defRPr/>
              </a:pPr>
              <a:t>‹#›</a:t>
            </a:fld>
            <a:endParaRPr lang="en-CA" dirty="0"/>
          </a:p>
        </p:txBody>
      </p:sp>
    </p:spTree>
    <p:extLst>
      <p:ext uri="{BB962C8B-B14F-4D97-AF65-F5344CB8AC3E}">
        <p14:creationId xmlns:p14="http://schemas.microsoft.com/office/powerpoint/2010/main" val="9543093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4536F25-9C8E-413B-ABDF-5FB6AE5D46EE}" type="datetimeFigureOut">
              <a:rPr lang="en-CA" smtClean="0"/>
              <a:pPr>
                <a:defRPr/>
              </a:pPr>
              <a:t>2024-01-25</a:t>
            </a:fld>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100832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F4536F25-9C8E-413B-ABDF-5FB6AE5D46EE}" type="datetimeFigureOut">
              <a:rPr lang="en-CA" smtClean="0"/>
              <a:pPr>
                <a:defRPr/>
              </a:pPr>
              <a:t>2024-01-25</a:t>
            </a:fld>
            <a:endParaRPr lang="en-CA" dirty="0"/>
          </a:p>
        </p:txBody>
      </p:sp>
      <p:sp>
        <p:nvSpPr>
          <p:cNvPr id="6" name="Footer Placeholder 5"/>
          <p:cNvSpPr>
            <a:spLocks noGrp="1"/>
          </p:cNvSpPr>
          <p:nvPr>
            <p:ph type="ftr" sz="quarter" idx="11"/>
          </p:nvPr>
        </p:nvSpPr>
        <p:spPr>
          <a:xfrm>
            <a:off x="594360" y="381001"/>
            <a:ext cx="4830656" cy="365125"/>
          </a:xfrm>
        </p:spPr>
        <p:txBody>
          <a:bodyPr/>
          <a:lstStyle/>
          <a:p>
            <a:pPr>
              <a:defRPr/>
            </a:pPr>
            <a:endParaRPr lang="en-CA"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1428923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fld id="{F4536F25-9C8E-413B-ABDF-5FB6AE5D46EE}" type="datetimeFigureOut">
              <a:rPr lang="en-CA" smtClean="0"/>
              <a:pPr>
                <a:defRPr/>
              </a:pPr>
              <a:t>2024-01-25</a:t>
            </a:fld>
            <a:endParaRPr lang="en-CA" dirty="0"/>
          </a:p>
        </p:txBody>
      </p:sp>
      <p:sp>
        <p:nvSpPr>
          <p:cNvPr id="6" name="Footer Placeholder 5"/>
          <p:cNvSpPr>
            <a:spLocks noGrp="1"/>
          </p:cNvSpPr>
          <p:nvPr>
            <p:ph type="ftr" sz="quarter" idx="11"/>
          </p:nvPr>
        </p:nvSpPr>
        <p:spPr>
          <a:xfrm>
            <a:off x="594360" y="379438"/>
            <a:ext cx="4830656" cy="365125"/>
          </a:xfrm>
        </p:spPr>
        <p:txBody>
          <a:bodyPr/>
          <a:lstStyle/>
          <a:p>
            <a:pPr>
              <a:defRPr/>
            </a:pPr>
            <a:endParaRPr lang="en-CA"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054025E3-64EC-4BC5-A32C-D7AFC6367FFF}" type="slidenum">
              <a:rPr lang="en-CA" smtClean="0"/>
              <a:pPr>
                <a:defRPr/>
              </a:pPr>
              <a:t>‹#›</a:t>
            </a:fld>
            <a:endParaRPr lang="en-CA" dirty="0"/>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08261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fld id="{F4536F25-9C8E-413B-ABDF-5FB6AE5D46EE}" type="datetimeFigureOut">
              <a:rPr lang="en-CA" smtClean="0"/>
              <a:pPr>
                <a:defRPr/>
              </a:pPr>
              <a:t>2024-01-25</a:t>
            </a:fld>
            <a:endParaRPr lang="en-CA" dirty="0"/>
          </a:p>
        </p:txBody>
      </p:sp>
      <p:sp>
        <p:nvSpPr>
          <p:cNvPr id="6" name="Footer Placeholder 5"/>
          <p:cNvSpPr>
            <a:spLocks noGrp="1"/>
          </p:cNvSpPr>
          <p:nvPr>
            <p:ph type="ftr" sz="quarter" idx="11"/>
          </p:nvPr>
        </p:nvSpPr>
        <p:spPr>
          <a:xfrm>
            <a:off x="594360" y="378884"/>
            <a:ext cx="4830656" cy="365125"/>
          </a:xfrm>
        </p:spPr>
        <p:txBody>
          <a:bodyPr/>
          <a:lstStyle/>
          <a:p>
            <a:pPr>
              <a:defRPr/>
            </a:pPr>
            <a:endParaRPr lang="en-CA" dirty="0"/>
          </a:p>
        </p:txBody>
      </p:sp>
      <p:sp>
        <p:nvSpPr>
          <p:cNvPr id="7" name="Slide Number Placeholder 6"/>
          <p:cNvSpPr>
            <a:spLocks noGrp="1"/>
          </p:cNvSpPr>
          <p:nvPr>
            <p:ph type="sldNum" sz="quarter" idx="12"/>
          </p:nvPr>
        </p:nvSpPr>
        <p:spPr>
          <a:xfrm>
            <a:off x="7882466" y="381001"/>
            <a:ext cx="667174" cy="365125"/>
          </a:xfrm>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128916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F4536F25-9C8E-413B-ABDF-5FB6AE5D46EE}" type="datetimeFigureOut">
              <a:rPr lang="en-CA" smtClean="0"/>
              <a:pPr>
                <a:defRPr/>
              </a:pPr>
              <a:t>2024-01-25</a:t>
            </a:fld>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2108592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pPr>
              <a:defRPr/>
            </a:pPr>
            <a:fld id="{F4536F25-9C8E-413B-ABDF-5FB6AE5D46EE}" type="datetimeFigureOut">
              <a:rPr lang="en-CA" smtClean="0"/>
              <a:pPr>
                <a:defRPr/>
              </a:pPr>
              <a:t>2024-01-25</a:t>
            </a:fld>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397971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4536F25-9C8E-413B-ABDF-5FB6AE5D46EE}" type="datetimeFigureOut">
              <a:rPr lang="en-CA" smtClean="0"/>
              <a:pPr>
                <a:defRPr/>
              </a:pPr>
              <a:t>2024-01-25</a:t>
            </a:fld>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2323037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F4536F25-9C8E-413B-ABDF-5FB6AE5D46EE}" type="datetimeFigureOut">
              <a:rPr lang="en-CA" smtClean="0"/>
              <a:pPr>
                <a:defRPr/>
              </a:pPr>
              <a:t>2024-01-25</a:t>
            </a:fld>
            <a:endParaRPr lang="en-CA" dirty="0"/>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CA" dirty="0"/>
          </a:p>
        </p:txBody>
      </p:sp>
      <p:sp>
        <p:nvSpPr>
          <p:cNvPr id="6" name="Slide Number Placeholder 5"/>
          <p:cNvSpPr>
            <a:spLocks noGrp="1"/>
          </p:cNvSpPr>
          <p:nvPr>
            <p:ph type="sldNum" sz="quarter" idx="12"/>
          </p:nvPr>
        </p:nvSpPr>
        <p:spPr>
          <a:xfrm>
            <a:off x="7882466" y="381001"/>
            <a:ext cx="667174" cy="365125"/>
          </a:xfrm>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1411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F4536F25-9C8E-413B-ABDF-5FB6AE5D46EE}" type="datetimeFigureOut">
              <a:rPr lang="en-CA" smtClean="0"/>
              <a:pPr>
                <a:defRPr/>
              </a:pPr>
              <a:t>2024-01-25</a:t>
            </a:fld>
            <a:endParaRPr lang="en-CA" dirty="0"/>
          </a:p>
        </p:txBody>
      </p:sp>
      <p:sp>
        <p:nvSpPr>
          <p:cNvPr id="5" name="Footer Placeholder 4"/>
          <p:cNvSpPr>
            <a:spLocks noGrp="1"/>
          </p:cNvSpPr>
          <p:nvPr>
            <p:ph type="ftr" sz="quarter" idx="11"/>
          </p:nvPr>
        </p:nvSpPr>
        <p:spPr/>
        <p:txBody>
          <a:bodyPr/>
          <a:lstStyle/>
          <a:p>
            <a:pPr>
              <a:defRPr/>
            </a:pPr>
            <a:endParaRPr lang="en-CA" dirty="0"/>
          </a:p>
        </p:txBody>
      </p:sp>
      <p:sp>
        <p:nvSpPr>
          <p:cNvPr id="6" name="Slide Number Placeholder 5"/>
          <p:cNvSpPr>
            <a:spLocks noGrp="1"/>
          </p:cNvSpPr>
          <p:nvPr>
            <p:ph type="sldNum" sz="quarter" idx="12"/>
          </p:nvPr>
        </p:nvSpPr>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292814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fld id="{E172928F-40CF-4B59-9E12-B6736569BDDD}" type="datetimeFigureOut">
              <a:rPr lang="en-CA" smtClean="0"/>
              <a:pPr>
                <a:defRPr/>
              </a:pPr>
              <a:t>2024-01-25</a:t>
            </a:fld>
            <a:endParaRPr lang="en-CA" dirty="0"/>
          </a:p>
        </p:txBody>
      </p:sp>
      <p:sp>
        <p:nvSpPr>
          <p:cNvPr id="5" name="Footer Placeholder 4"/>
          <p:cNvSpPr>
            <a:spLocks noGrp="1"/>
          </p:cNvSpPr>
          <p:nvPr>
            <p:ph type="ftr" sz="quarter" idx="11"/>
          </p:nvPr>
        </p:nvSpPr>
        <p:spPr>
          <a:xfrm>
            <a:off x="594360" y="381001"/>
            <a:ext cx="4830656" cy="365125"/>
          </a:xfrm>
        </p:spPr>
        <p:txBody>
          <a:bodyPr/>
          <a:lstStyle/>
          <a:p>
            <a:pPr>
              <a:defRPr/>
            </a:pPr>
            <a:endParaRPr lang="en-CA" dirty="0"/>
          </a:p>
        </p:txBody>
      </p:sp>
      <p:sp>
        <p:nvSpPr>
          <p:cNvPr id="6" name="Slide Number Placeholder 5"/>
          <p:cNvSpPr>
            <a:spLocks noGrp="1"/>
          </p:cNvSpPr>
          <p:nvPr>
            <p:ph type="sldNum" sz="quarter" idx="12"/>
          </p:nvPr>
        </p:nvSpPr>
        <p:spPr>
          <a:xfrm>
            <a:off x="7882466" y="381001"/>
            <a:ext cx="667173" cy="365125"/>
          </a:xfrm>
        </p:spPr>
        <p:txBody>
          <a:bodyPr/>
          <a:lstStyle/>
          <a:p>
            <a:pPr>
              <a:defRPr/>
            </a:pPr>
            <a:fld id="{DE9151FA-B5E3-402E-8E52-BE0CE7A9BC81}" type="slidenum">
              <a:rPr lang="en-CA" smtClean="0"/>
              <a:pPr>
                <a:defRPr/>
              </a:pPr>
              <a:t>‹#›</a:t>
            </a:fld>
            <a:endParaRPr lang="en-CA" dirty="0"/>
          </a:p>
        </p:txBody>
      </p:sp>
    </p:spTree>
    <p:extLst>
      <p:ext uri="{BB962C8B-B14F-4D97-AF65-F5344CB8AC3E}">
        <p14:creationId xmlns:p14="http://schemas.microsoft.com/office/powerpoint/2010/main" val="9113474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F4536F25-9C8E-413B-ABDF-5FB6AE5D46EE}" type="datetimeFigureOut">
              <a:rPr lang="en-CA" smtClean="0"/>
              <a:pPr>
                <a:defRPr/>
              </a:pPr>
              <a:t>2024-01-25</a:t>
            </a:fld>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93632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94359" y="3132667"/>
            <a:ext cx="3910579"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2098" y="3132667"/>
            <a:ext cx="3907541" cy="31309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F4536F25-9C8E-413B-ABDF-5FB6AE5D46EE}" type="datetimeFigureOut">
              <a:rPr lang="en-CA" smtClean="0"/>
              <a:pPr>
                <a:defRPr/>
              </a:pPr>
              <a:t>2024-01-25</a:t>
            </a:fld>
            <a:endParaRPr lang="en-CA" dirty="0"/>
          </a:p>
        </p:txBody>
      </p:sp>
      <p:sp>
        <p:nvSpPr>
          <p:cNvPr id="8" name="Footer Placeholder 7"/>
          <p:cNvSpPr>
            <a:spLocks noGrp="1"/>
          </p:cNvSpPr>
          <p:nvPr>
            <p:ph type="ftr" sz="quarter" idx="11"/>
          </p:nvPr>
        </p:nvSpPr>
        <p:spPr/>
        <p:txBody>
          <a:bodyPr/>
          <a:lstStyle/>
          <a:p>
            <a:pPr>
              <a:defRPr/>
            </a:pPr>
            <a:endParaRPr lang="en-CA" dirty="0"/>
          </a:p>
        </p:txBody>
      </p:sp>
      <p:sp>
        <p:nvSpPr>
          <p:cNvPr id="9" name="Slide Number Placeholder 8"/>
          <p:cNvSpPr>
            <a:spLocks noGrp="1"/>
          </p:cNvSpPr>
          <p:nvPr>
            <p:ph type="sldNum" sz="quarter" idx="12"/>
          </p:nvPr>
        </p:nvSpPr>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254185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5A7C08B-50AE-4424-832D-A8C6558112C3}" type="datetimeFigureOut">
              <a:rPr lang="en-CA" smtClean="0"/>
              <a:pPr>
                <a:defRPr/>
              </a:pPr>
              <a:t>2024-01-25</a:t>
            </a:fld>
            <a:endParaRPr lang="en-CA" dirty="0"/>
          </a:p>
        </p:txBody>
      </p:sp>
      <p:sp>
        <p:nvSpPr>
          <p:cNvPr id="4" name="Footer Placeholder 3"/>
          <p:cNvSpPr>
            <a:spLocks noGrp="1"/>
          </p:cNvSpPr>
          <p:nvPr>
            <p:ph type="ftr" sz="quarter" idx="11"/>
          </p:nvPr>
        </p:nvSpPr>
        <p:spPr/>
        <p:txBody>
          <a:bodyPr/>
          <a:lstStyle/>
          <a:p>
            <a:pPr>
              <a:defRPr/>
            </a:pPr>
            <a:endParaRPr lang="en-CA" dirty="0"/>
          </a:p>
        </p:txBody>
      </p:sp>
      <p:sp>
        <p:nvSpPr>
          <p:cNvPr id="5" name="Slide Number Placeholder 4"/>
          <p:cNvSpPr>
            <a:spLocks noGrp="1"/>
          </p:cNvSpPr>
          <p:nvPr>
            <p:ph type="sldNum" sz="quarter" idx="12"/>
          </p:nvPr>
        </p:nvSpPr>
        <p:spPr/>
        <p:txBody>
          <a:bodyPr/>
          <a:lstStyle/>
          <a:p>
            <a:pPr>
              <a:defRPr/>
            </a:pPr>
            <a:fld id="{4CFD74DA-9745-4249-A9B2-126308AD3662}" type="slidenum">
              <a:rPr lang="en-CA" smtClean="0"/>
              <a:pPr>
                <a:defRPr/>
              </a:pPr>
              <a:t>‹#›</a:t>
            </a:fld>
            <a:endParaRPr lang="en-CA" dirty="0"/>
          </a:p>
        </p:txBody>
      </p:sp>
    </p:spTree>
    <p:extLst>
      <p:ext uri="{BB962C8B-B14F-4D97-AF65-F5344CB8AC3E}">
        <p14:creationId xmlns:p14="http://schemas.microsoft.com/office/powerpoint/2010/main" val="17912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E2AA626-E432-4F3F-91C0-80F4D07B3E0D}" type="datetimeFigureOut">
              <a:rPr lang="en-CA" smtClean="0"/>
              <a:pPr>
                <a:defRPr/>
              </a:pPr>
              <a:t>2024-01-25</a:t>
            </a:fld>
            <a:endParaRPr lang="en-CA" dirty="0"/>
          </a:p>
        </p:txBody>
      </p:sp>
      <p:sp>
        <p:nvSpPr>
          <p:cNvPr id="3" name="Footer Placeholder 2"/>
          <p:cNvSpPr>
            <a:spLocks noGrp="1"/>
          </p:cNvSpPr>
          <p:nvPr>
            <p:ph type="ftr" sz="quarter" idx="11"/>
          </p:nvPr>
        </p:nvSpPr>
        <p:spPr/>
        <p:txBody>
          <a:bodyPr/>
          <a:lstStyle/>
          <a:p>
            <a:pPr>
              <a:defRPr/>
            </a:pPr>
            <a:endParaRPr lang="en-CA" dirty="0"/>
          </a:p>
        </p:txBody>
      </p:sp>
      <p:sp>
        <p:nvSpPr>
          <p:cNvPr id="4" name="Slide Number Placeholder 3"/>
          <p:cNvSpPr>
            <a:spLocks noGrp="1"/>
          </p:cNvSpPr>
          <p:nvPr>
            <p:ph type="sldNum" sz="quarter" idx="12"/>
          </p:nvPr>
        </p:nvSpPr>
        <p:spPr/>
        <p:txBody>
          <a:bodyPr/>
          <a:lstStyle/>
          <a:p>
            <a:pPr>
              <a:defRPr/>
            </a:pPr>
            <a:fld id="{12012722-40CA-483A-9C24-D5ABD2601FE1}" type="slidenum">
              <a:rPr lang="en-CA" smtClean="0"/>
              <a:pPr>
                <a:defRPr/>
              </a:pPr>
              <a:t>‹#›</a:t>
            </a:fld>
            <a:endParaRPr lang="en-CA" dirty="0"/>
          </a:p>
        </p:txBody>
      </p:sp>
    </p:spTree>
    <p:extLst>
      <p:ext uri="{BB962C8B-B14F-4D97-AF65-F5344CB8AC3E}">
        <p14:creationId xmlns:p14="http://schemas.microsoft.com/office/powerpoint/2010/main" val="173818565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4536F25-9C8E-413B-ABDF-5FB6AE5D46EE}" type="datetimeFigureOut">
              <a:rPr lang="en-CA" smtClean="0"/>
              <a:pPr>
                <a:defRPr/>
              </a:pPr>
              <a:t>2024-01-25</a:t>
            </a:fld>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4178857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F4536F25-9C8E-413B-ABDF-5FB6AE5D46EE}" type="datetimeFigureOut">
              <a:rPr lang="en-CA" smtClean="0"/>
              <a:pPr>
                <a:defRPr/>
              </a:pPr>
              <a:t>2024-01-25</a:t>
            </a:fld>
            <a:endParaRPr lang="en-CA" dirty="0"/>
          </a:p>
        </p:txBody>
      </p:sp>
      <p:sp>
        <p:nvSpPr>
          <p:cNvPr id="6" name="Footer Placeholder 5"/>
          <p:cNvSpPr>
            <a:spLocks noGrp="1"/>
          </p:cNvSpPr>
          <p:nvPr>
            <p:ph type="ftr" sz="quarter" idx="11"/>
          </p:nvPr>
        </p:nvSpPr>
        <p:spPr/>
        <p:txBody>
          <a:bodyPr/>
          <a:lstStyle/>
          <a:p>
            <a:pPr>
              <a:defRPr/>
            </a:pPr>
            <a:endParaRPr lang="en-CA" dirty="0"/>
          </a:p>
        </p:txBody>
      </p:sp>
      <p:sp>
        <p:nvSpPr>
          <p:cNvPr id="7" name="Slide Number Placeholder 6"/>
          <p:cNvSpPr>
            <a:spLocks noGrp="1"/>
          </p:cNvSpPr>
          <p:nvPr>
            <p:ph type="sldNum" sz="quarter" idx="12"/>
          </p:nvPr>
        </p:nvSpPr>
        <p:spPr/>
        <p:txBody>
          <a:body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243652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F4536F25-9C8E-413B-ABDF-5FB6AE5D46EE}" type="datetimeFigureOut">
              <a:rPr lang="en-CA" smtClean="0"/>
              <a:pPr>
                <a:defRPr/>
              </a:pPr>
              <a:t>2024-01-25</a:t>
            </a:fld>
            <a:endParaRPr lang="en-CA" dirty="0"/>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CA" dirty="0"/>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054025E3-64EC-4BC5-A32C-D7AFC6367FFF}" type="slidenum">
              <a:rPr lang="en-CA" smtClean="0"/>
              <a:pPr>
                <a:defRPr/>
              </a:pPr>
              <a:t>‹#›</a:t>
            </a:fld>
            <a:endParaRPr lang="en-CA" dirty="0"/>
          </a:p>
        </p:txBody>
      </p:sp>
    </p:spTree>
    <p:extLst>
      <p:ext uri="{BB962C8B-B14F-4D97-AF65-F5344CB8AC3E}">
        <p14:creationId xmlns:p14="http://schemas.microsoft.com/office/powerpoint/2010/main" val="190398511"/>
      </p:ext>
    </p:extLst>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 id="2147484724" r:id="rId12"/>
    <p:sldLayoutId id="2147484725" r:id="rId13"/>
    <p:sldLayoutId id="2147484726" r:id="rId14"/>
    <p:sldLayoutId id="2147484727" r:id="rId15"/>
    <p:sldLayoutId id="2147484728" r:id="rId16"/>
    <p:sldLayoutId id="214748472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engineeringtoolbox.com/co2-emission-fuels-d_1085.html" TargetMode="External"/><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1.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0325" y="3924300"/>
            <a:ext cx="3943350" cy="874535"/>
          </a:xfrm>
          <a:prstGeom prst="rect">
            <a:avLst/>
          </a:prstGeom>
          <a:noFill/>
          <a:ln w="19050">
            <a:noFill/>
          </a:ln>
        </p:spPr>
        <p:txBody>
          <a:bodyPr wrap="square" rtlCol="0">
            <a:spAutoFit/>
          </a:bodyPr>
          <a:lstStyle/>
          <a:p>
            <a:pPr algn="ctr">
              <a:lnSpc>
                <a:spcPct val="150000"/>
              </a:lnSpc>
            </a:pPr>
            <a:r>
              <a:rPr lang="en-CA" b="1" dirty="0">
                <a:effectLst>
                  <a:outerShdw blurRad="38100" dist="38100" dir="2700000" algn="tl">
                    <a:srgbClr val="000000">
                      <a:alpha val="43137"/>
                    </a:srgbClr>
                  </a:outerShdw>
                </a:effectLst>
              </a:rPr>
              <a:t>Corporate Presentation</a:t>
            </a:r>
          </a:p>
          <a:p>
            <a:pPr algn="ctr">
              <a:lnSpc>
                <a:spcPct val="150000"/>
              </a:lnSpc>
            </a:pPr>
            <a:r>
              <a:rPr lang="en-CA" b="1" dirty="0">
                <a:effectLst>
                  <a:outerShdw blurRad="38100" dist="38100" dir="2700000" algn="tl">
                    <a:srgbClr val="000000">
                      <a:alpha val="43137"/>
                    </a:srgbClr>
                  </a:outerShdw>
                </a:effectLst>
              </a:rPr>
              <a:t>August 2021</a:t>
            </a:r>
          </a:p>
        </p:txBody>
      </p:sp>
      <p:sp>
        <p:nvSpPr>
          <p:cNvPr id="6" name="TextBox 5"/>
          <p:cNvSpPr txBox="1"/>
          <p:nvPr/>
        </p:nvSpPr>
        <p:spPr>
          <a:xfrm>
            <a:off x="7519306" y="6486525"/>
            <a:ext cx="1624694" cy="369332"/>
          </a:xfrm>
          <a:prstGeom prst="rect">
            <a:avLst/>
          </a:prstGeom>
          <a:solidFill>
            <a:srgbClr val="7030A0"/>
          </a:solidFill>
          <a:ln w="19050">
            <a:solidFill>
              <a:srgbClr val="7030A0"/>
            </a:solidFill>
          </a:ln>
          <a:scene3d>
            <a:camera prst="perspectiveRight"/>
            <a:lightRig rig="threePt" dir="t"/>
          </a:scene3d>
          <a:sp3d>
            <a:bevelT/>
          </a:sp3d>
        </p:spPr>
        <p:txBody>
          <a:bodyPr wrap="square" rtlCol="0">
            <a:spAutoFit/>
          </a:bodyPr>
          <a:lstStyle/>
          <a:p>
            <a:r>
              <a:rPr lang="en-CA" b="1" dirty="0">
                <a:solidFill>
                  <a:schemeClr val="bg1"/>
                </a:solidFill>
                <a:latin typeface="+mj-lt"/>
              </a:rPr>
              <a:t>Confidential</a:t>
            </a:r>
          </a:p>
        </p:txBody>
      </p:sp>
      <p:pic>
        <p:nvPicPr>
          <p:cNvPr id="8" name="Picture 7">
            <a:extLst>
              <a:ext uri="{FF2B5EF4-FFF2-40B4-BE49-F238E27FC236}">
                <a16:creationId xmlns:a16="http://schemas.microsoft.com/office/drawing/2014/main" id="{3AA4A056-1EF5-4FAA-9DEA-C5970F5889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383" y="1148857"/>
            <a:ext cx="3743234" cy="228014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bulb for bullet.tif"/>
          <p:cNvPicPr>
            <a:picLocks noChangeAspect="1"/>
          </p:cNvPicPr>
          <p:nvPr/>
        </p:nvPicPr>
        <p:blipFill>
          <a:blip r:embed="rId2" cstate="print">
            <a:clrChange>
              <a:clrFrom>
                <a:srgbClr val="FFFFFF"/>
              </a:clrFrom>
              <a:clrTo>
                <a:srgbClr val="FFFFFF">
                  <a:alpha val="0"/>
                </a:srgbClr>
              </a:clrTo>
            </a:clrChange>
          </a:blip>
          <a:stretch>
            <a:fillRect/>
          </a:stretch>
        </p:blipFill>
        <p:spPr>
          <a:xfrm>
            <a:off x="2468880" y="342900"/>
            <a:ext cx="4206240" cy="5608320"/>
          </a:xfrm>
          <a:prstGeom prst="rect">
            <a:avLst/>
          </a:prstGeom>
        </p:spPr>
      </p:pic>
      <p:sp>
        <p:nvSpPr>
          <p:cNvPr id="2" name="TextBox 1"/>
          <p:cNvSpPr txBox="1"/>
          <p:nvPr/>
        </p:nvSpPr>
        <p:spPr>
          <a:xfrm>
            <a:off x="2168165" y="640800"/>
            <a:ext cx="6975836" cy="461665"/>
          </a:xfrm>
          <a:prstGeom prst="rect">
            <a:avLst/>
          </a:prstGeom>
          <a:noFill/>
        </p:spPr>
        <p:txBody>
          <a:bodyPr wrap="square" rtlCol="0">
            <a:spAutoFit/>
          </a:bodyPr>
          <a:lstStyle/>
          <a:p>
            <a:pPr algn="ctr"/>
            <a:r>
              <a:rPr lang="en-CA" sz="2400" b="1" dirty="0">
                <a:latin typeface="+mj-lt"/>
              </a:rPr>
              <a:t>Canadian Market &amp; Carbon Savings Potential</a:t>
            </a:r>
          </a:p>
        </p:txBody>
      </p:sp>
      <p:graphicFrame>
        <p:nvGraphicFramePr>
          <p:cNvPr id="3" name="Table 2"/>
          <p:cNvGraphicFramePr>
            <a:graphicFrameLocks noGrp="1"/>
          </p:cNvGraphicFramePr>
          <p:nvPr>
            <p:extLst>
              <p:ext uri="{D42A27DB-BD31-4B8C-83A1-F6EECF244321}">
                <p14:modId xmlns:p14="http://schemas.microsoft.com/office/powerpoint/2010/main" val="468818399"/>
              </p:ext>
            </p:extLst>
          </p:nvPr>
        </p:nvGraphicFramePr>
        <p:xfrm>
          <a:off x="1373001" y="1239736"/>
          <a:ext cx="6397999" cy="4658371"/>
        </p:xfrm>
        <a:graphic>
          <a:graphicData uri="http://schemas.openxmlformats.org/drawingml/2006/table">
            <a:tbl>
              <a:tblPr/>
              <a:tblGrid>
                <a:gridCol w="2015075">
                  <a:extLst>
                    <a:ext uri="{9D8B030D-6E8A-4147-A177-3AD203B41FA5}">
                      <a16:colId xmlns:a16="http://schemas.microsoft.com/office/drawing/2014/main" val="20000"/>
                    </a:ext>
                  </a:extLst>
                </a:gridCol>
                <a:gridCol w="2106449">
                  <a:extLst>
                    <a:ext uri="{9D8B030D-6E8A-4147-A177-3AD203B41FA5}">
                      <a16:colId xmlns:a16="http://schemas.microsoft.com/office/drawing/2014/main" val="20001"/>
                    </a:ext>
                  </a:extLst>
                </a:gridCol>
                <a:gridCol w="2276475">
                  <a:extLst>
                    <a:ext uri="{9D8B030D-6E8A-4147-A177-3AD203B41FA5}">
                      <a16:colId xmlns:a16="http://schemas.microsoft.com/office/drawing/2014/main" val="20002"/>
                    </a:ext>
                  </a:extLst>
                </a:gridCol>
              </a:tblGrid>
              <a:tr h="704436">
                <a:tc>
                  <a:txBody>
                    <a:bodyPr/>
                    <a:lstStyle/>
                    <a:p>
                      <a:pPr>
                        <a:lnSpc>
                          <a:spcPct val="115000"/>
                        </a:lnSpc>
                        <a:spcAft>
                          <a:spcPts val="0"/>
                        </a:spcAft>
                      </a:pPr>
                      <a:r>
                        <a:rPr lang="en-US" sz="1600" b="1" dirty="0">
                          <a:solidFill>
                            <a:schemeClr val="tx1"/>
                          </a:solidFill>
                          <a:latin typeface="Calibri"/>
                          <a:ea typeface="Times New Roman"/>
                          <a:cs typeface="Times New Roman"/>
                        </a:rPr>
                        <a:t>Waste Stream</a:t>
                      </a:r>
                      <a:endParaRPr lang="en-CA" sz="1600" dirty="0">
                        <a:solidFill>
                          <a:schemeClr val="tx1"/>
                        </a:solidFill>
                        <a:latin typeface="Calibri"/>
                        <a:ea typeface="Calibri"/>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BCD030"/>
                    </a:solidFill>
                  </a:tcPr>
                </a:tc>
                <a:tc>
                  <a:txBody>
                    <a:bodyPr/>
                    <a:lstStyle/>
                    <a:p>
                      <a:pPr algn="ctr">
                        <a:lnSpc>
                          <a:spcPct val="115000"/>
                        </a:lnSpc>
                        <a:spcAft>
                          <a:spcPts val="0"/>
                        </a:spcAft>
                      </a:pPr>
                      <a:r>
                        <a:rPr lang="en-US" sz="1600" b="1" dirty="0">
                          <a:solidFill>
                            <a:schemeClr val="tx1"/>
                          </a:solidFill>
                          <a:latin typeface="Calibri"/>
                          <a:ea typeface="Times New Roman"/>
                          <a:cs typeface="Times New Roman"/>
                        </a:rPr>
                        <a:t>Plants Required to Process Waste Stream</a:t>
                      </a:r>
                      <a:endParaRPr lang="en-CA" sz="1600" dirty="0">
                        <a:solidFill>
                          <a:schemeClr val="tx1"/>
                        </a:solidFill>
                        <a:latin typeface="Calibri"/>
                        <a:ea typeface="Calibri"/>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BCD030"/>
                    </a:solidFill>
                  </a:tcPr>
                </a:tc>
                <a:tc>
                  <a:txBody>
                    <a:bodyPr/>
                    <a:lstStyle/>
                    <a:p>
                      <a:pPr algn="ctr">
                        <a:lnSpc>
                          <a:spcPct val="115000"/>
                        </a:lnSpc>
                        <a:spcAft>
                          <a:spcPts val="0"/>
                        </a:spcAft>
                      </a:pPr>
                      <a:r>
                        <a:rPr lang="en-CA" sz="1600" b="1" dirty="0">
                          <a:solidFill>
                            <a:schemeClr val="tx1"/>
                          </a:solidFill>
                          <a:latin typeface="Calibri"/>
                          <a:ea typeface="Calibri"/>
                          <a:cs typeface="Times New Roman"/>
                        </a:rPr>
                        <a:t>Tonnes of CO2 Potentially</a:t>
                      </a:r>
                      <a:r>
                        <a:rPr lang="en-CA" sz="1600" b="1" baseline="0" dirty="0">
                          <a:solidFill>
                            <a:schemeClr val="tx1"/>
                          </a:solidFill>
                          <a:latin typeface="Calibri"/>
                          <a:ea typeface="Calibri"/>
                          <a:cs typeface="Times New Roman"/>
                        </a:rPr>
                        <a:t> Saved *</a:t>
                      </a:r>
                      <a:endParaRPr lang="en-CA" sz="1600" b="1" dirty="0">
                        <a:solidFill>
                          <a:schemeClr val="tx1"/>
                        </a:solidFill>
                        <a:latin typeface="Calibri"/>
                        <a:ea typeface="Calibri"/>
                        <a:cs typeface="Times New Roman"/>
                      </a:endParaRPr>
                    </a:p>
                  </a:txBody>
                  <a:tcPr marL="68580" marR="68580" marT="0"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BCD030"/>
                    </a:solidFill>
                  </a:tcPr>
                </a:tc>
                <a:extLst>
                  <a:ext uri="{0D108BD9-81ED-4DB2-BD59-A6C34878D82A}">
                    <a16:rowId xmlns:a16="http://schemas.microsoft.com/office/drawing/2014/main" val="10000"/>
                  </a:ext>
                </a:extLst>
              </a:tr>
              <a:tr h="506632">
                <a:tc>
                  <a:txBody>
                    <a:bodyPr/>
                    <a:lstStyle/>
                    <a:p>
                      <a:pPr>
                        <a:lnSpc>
                          <a:spcPct val="115000"/>
                        </a:lnSpc>
                        <a:spcAft>
                          <a:spcPts val="0"/>
                        </a:spcAft>
                      </a:pPr>
                      <a:r>
                        <a:rPr lang="en-US" sz="1400" b="1" dirty="0">
                          <a:latin typeface="Calibri"/>
                          <a:ea typeface="Times New Roman"/>
                          <a:cs typeface="Times New Roman"/>
                        </a:rPr>
                        <a:t>Livestock Manure</a:t>
                      </a:r>
                      <a:endParaRPr lang="en-CA" sz="1400" dirty="0">
                        <a:latin typeface="Calibri"/>
                        <a:ea typeface="Calibri"/>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tc>
                  <a:txBody>
                    <a:bodyPr/>
                    <a:lstStyle/>
                    <a:p>
                      <a:pPr algn="ctr">
                        <a:lnSpc>
                          <a:spcPct val="115000"/>
                        </a:lnSpc>
                        <a:spcAft>
                          <a:spcPts val="0"/>
                        </a:spcAft>
                      </a:pPr>
                      <a:r>
                        <a:rPr lang="en-US" sz="1400" dirty="0">
                          <a:latin typeface="Calibri"/>
                          <a:ea typeface="Times New Roman"/>
                          <a:cs typeface="Times New Roman"/>
                        </a:rPr>
                        <a:t>644</a:t>
                      </a:r>
                      <a:endParaRPr lang="en-CA" sz="1400" dirty="0">
                        <a:latin typeface="Calibri"/>
                        <a:ea typeface="Calibri"/>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tc>
                  <a:txBody>
                    <a:bodyPr/>
                    <a:lstStyle/>
                    <a:p>
                      <a:pPr algn="ctr" rtl="0" fontAlgn="ctr"/>
                      <a:r>
                        <a:rPr lang="en-CA" sz="1400" b="0" i="0" u="none" strike="noStrike" dirty="0">
                          <a:solidFill>
                            <a:srgbClr val="000000"/>
                          </a:solidFill>
                          <a:latin typeface="Calibri"/>
                        </a:rPr>
                        <a:t>6,694,380</a:t>
                      </a:r>
                    </a:p>
                  </a:txBody>
                  <a:tcPr marL="9525" marR="9525" marT="9525"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extLst>
                  <a:ext uri="{0D108BD9-81ED-4DB2-BD59-A6C34878D82A}">
                    <a16:rowId xmlns:a16="http://schemas.microsoft.com/office/drawing/2014/main" val="10001"/>
                  </a:ext>
                </a:extLst>
              </a:tr>
              <a:tr h="506632">
                <a:tc>
                  <a:txBody>
                    <a:bodyPr/>
                    <a:lstStyle/>
                    <a:p>
                      <a:pPr>
                        <a:lnSpc>
                          <a:spcPct val="115000"/>
                        </a:lnSpc>
                        <a:spcAft>
                          <a:spcPts val="0"/>
                        </a:spcAft>
                      </a:pPr>
                      <a:r>
                        <a:rPr lang="en-US" sz="1400" b="1" dirty="0">
                          <a:latin typeface="Calibri"/>
                          <a:ea typeface="Times New Roman"/>
                          <a:cs typeface="Times New Roman"/>
                        </a:rPr>
                        <a:t>Municipal Sewage Sludge</a:t>
                      </a:r>
                      <a:endParaRPr lang="en-CA" sz="1400" dirty="0">
                        <a:latin typeface="Calibri"/>
                        <a:ea typeface="Calibri"/>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030A0">
                        <a:alpha val="50196"/>
                      </a:srgbClr>
                    </a:solidFill>
                  </a:tcPr>
                </a:tc>
                <a:tc>
                  <a:txBody>
                    <a:bodyPr/>
                    <a:lstStyle/>
                    <a:p>
                      <a:pPr algn="ctr">
                        <a:lnSpc>
                          <a:spcPct val="115000"/>
                        </a:lnSpc>
                        <a:spcAft>
                          <a:spcPts val="0"/>
                        </a:spcAft>
                      </a:pPr>
                      <a:r>
                        <a:rPr lang="en-US" sz="1400" dirty="0">
                          <a:latin typeface="Calibri"/>
                          <a:ea typeface="Times New Roman"/>
                          <a:cs typeface="Times New Roman"/>
                        </a:rPr>
                        <a:t>143</a:t>
                      </a:r>
                      <a:endParaRPr lang="en-CA" sz="1400" dirty="0">
                        <a:latin typeface="Calibri"/>
                        <a:ea typeface="Calibri"/>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030A0">
                        <a:alpha val="50196"/>
                      </a:srgbClr>
                    </a:solidFill>
                  </a:tcPr>
                </a:tc>
                <a:tc>
                  <a:txBody>
                    <a:bodyPr/>
                    <a:lstStyle/>
                    <a:p>
                      <a:pPr algn="ctr" rtl="0" fontAlgn="ctr"/>
                      <a:r>
                        <a:rPr lang="en-CA" sz="1400" b="0" i="0" u="none" strike="noStrike" dirty="0">
                          <a:solidFill>
                            <a:srgbClr val="000000"/>
                          </a:solidFill>
                          <a:latin typeface="Calibri"/>
                        </a:rPr>
                        <a:t>1,486,485</a:t>
                      </a:r>
                    </a:p>
                  </a:txBody>
                  <a:tcPr marL="9525" marR="9525" marT="9525"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030A0">
                        <a:alpha val="50196"/>
                      </a:srgbClr>
                    </a:solidFill>
                  </a:tcPr>
                </a:tc>
                <a:extLst>
                  <a:ext uri="{0D108BD9-81ED-4DB2-BD59-A6C34878D82A}">
                    <a16:rowId xmlns:a16="http://schemas.microsoft.com/office/drawing/2014/main" val="10002"/>
                  </a:ext>
                </a:extLst>
              </a:tr>
              <a:tr h="506632">
                <a:tc>
                  <a:txBody>
                    <a:bodyPr/>
                    <a:lstStyle/>
                    <a:p>
                      <a:pPr>
                        <a:lnSpc>
                          <a:spcPct val="115000"/>
                        </a:lnSpc>
                        <a:spcAft>
                          <a:spcPts val="0"/>
                        </a:spcAft>
                      </a:pPr>
                      <a:r>
                        <a:rPr lang="en-US" sz="1400" b="1" dirty="0">
                          <a:latin typeface="Calibri"/>
                          <a:ea typeface="Times New Roman"/>
                          <a:cs typeface="Times New Roman"/>
                        </a:rPr>
                        <a:t>Used Rubber Tires</a:t>
                      </a:r>
                      <a:endParaRPr lang="en-CA" sz="1400" dirty="0">
                        <a:latin typeface="Calibri"/>
                        <a:ea typeface="Calibri"/>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tc>
                  <a:txBody>
                    <a:bodyPr/>
                    <a:lstStyle/>
                    <a:p>
                      <a:pPr algn="ctr">
                        <a:lnSpc>
                          <a:spcPct val="115000"/>
                        </a:lnSpc>
                        <a:spcAft>
                          <a:spcPts val="0"/>
                        </a:spcAft>
                      </a:pPr>
                      <a:r>
                        <a:rPr lang="en-US" sz="1400" dirty="0">
                          <a:latin typeface="Calibri"/>
                          <a:ea typeface="Times New Roman"/>
                          <a:cs typeface="Times New Roman"/>
                        </a:rPr>
                        <a:t>23</a:t>
                      </a:r>
                      <a:endParaRPr lang="en-CA" sz="1400" dirty="0">
                        <a:latin typeface="Calibri"/>
                        <a:ea typeface="Calibri"/>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tc>
                  <a:txBody>
                    <a:bodyPr/>
                    <a:lstStyle/>
                    <a:p>
                      <a:pPr algn="ctr" rtl="0" fontAlgn="ctr"/>
                      <a:r>
                        <a:rPr lang="en-CA" sz="1400" b="0" i="0" u="none" strike="noStrike" dirty="0">
                          <a:solidFill>
                            <a:srgbClr val="000000"/>
                          </a:solidFill>
                          <a:latin typeface="Calibri"/>
                        </a:rPr>
                        <a:t>358,628</a:t>
                      </a:r>
                    </a:p>
                  </a:txBody>
                  <a:tcPr marL="9525" marR="9525" marT="9525"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extLst>
                  <a:ext uri="{0D108BD9-81ED-4DB2-BD59-A6C34878D82A}">
                    <a16:rowId xmlns:a16="http://schemas.microsoft.com/office/drawing/2014/main" val="10003"/>
                  </a:ext>
                </a:extLst>
              </a:tr>
              <a:tr h="506632">
                <a:tc>
                  <a:txBody>
                    <a:bodyPr/>
                    <a:lstStyle/>
                    <a:p>
                      <a:pPr>
                        <a:lnSpc>
                          <a:spcPct val="115000"/>
                        </a:lnSpc>
                        <a:spcAft>
                          <a:spcPts val="0"/>
                        </a:spcAft>
                      </a:pPr>
                      <a:r>
                        <a:rPr lang="en-US" sz="1400" b="1" dirty="0">
                          <a:latin typeface="Calibri"/>
                          <a:ea typeface="Times New Roman"/>
                          <a:cs typeface="Times New Roman"/>
                        </a:rPr>
                        <a:t>Recycled Plastic</a:t>
                      </a:r>
                      <a:endParaRPr lang="en-CA" sz="1400" dirty="0">
                        <a:latin typeface="Calibri"/>
                        <a:ea typeface="Calibri"/>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030A0">
                        <a:alpha val="50196"/>
                      </a:srgbClr>
                    </a:solidFill>
                  </a:tcPr>
                </a:tc>
                <a:tc>
                  <a:txBody>
                    <a:bodyPr/>
                    <a:lstStyle/>
                    <a:p>
                      <a:pPr algn="ctr">
                        <a:lnSpc>
                          <a:spcPct val="115000"/>
                        </a:lnSpc>
                        <a:spcAft>
                          <a:spcPts val="0"/>
                        </a:spcAft>
                      </a:pPr>
                      <a:r>
                        <a:rPr lang="en-US" sz="1400" dirty="0">
                          <a:latin typeface="Calibri"/>
                          <a:ea typeface="Times New Roman"/>
                          <a:cs typeface="Times New Roman"/>
                        </a:rPr>
                        <a:t>110</a:t>
                      </a:r>
                      <a:endParaRPr lang="en-CA" sz="1400" dirty="0">
                        <a:latin typeface="Calibri"/>
                        <a:ea typeface="Calibri"/>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030A0">
                        <a:alpha val="50196"/>
                      </a:srgbClr>
                    </a:solidFill>
                  </a:tcPr>
                </a:tc>
                <a:tc>
                  <a:txBody>
                    <a:bodyPr/>
                    <a:lstStyle/>
                    <a:p>
                      <a:pPr algn="ctr" rtl="0" fontAlgn="ctr"/>
                      <a:r>
                        <a:rPr lang="en-CA" sz="1400" b="0" i="0" u="none" strike="noStrike" dirty="0">
                          <a:solidFill>
                            <a:srgbClr val="000000"/>
                          </a:solidFill>
                          <a:latin typeface="Calibri"/>
                        </a:rPr>
                        <a:t>1,588,125</a:t>
                      </a:r>
                    </a:p>
                  </a:txBody>
                  <a:tcPr marL="9525" marR="9525" marT="9525"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030A0">
                        <a:alpha val="50196"/>
                      </a:srgbClr>
                    </a:solidFill>
                  </a:tcPr>
                </a:tc>
                <a:extLst>
                  <a:ext uri="{0D108BD9-81ED-4DB2-BD59-A6C34878D82A}">
                    <a16:rowId xmlns:a16="http://schemas.microsoft.com/office/drawing/2014/main" val="10004"/>
                  </a:ext>
                </a:extLst>
              </a:tr>
              <a:tr h="506632">
                <a:tc>
                  <a:txBody>
                    <a:bodyPr/>
                    <a:lstStyle/>
                    <a:p>
                      <a:pPr>
                        <a:lnSpc>
                          <a:spcPct val="115000"/>
                        </a:lnSpc>
                        <a:spcAft>
                          <a:spcPts val="0"/>
                        </a:spcAft>
                      </a:pPr>
                      <a:r>
                        <a:rPr lang="en-CA" sz="1400" b="1" dirty="0">
                          <a:latin typeface="Calibri"/>
                          <a:ea typeface="Calibri"/>
                          <a:cs typeface="Times New Roman"/>
                        </a:rPr>
                        <a:t>Municipal</a:t>
                      </a:r>
                      <a:r>
                        <a:rPr lang="en-CA" sz="1400" b="1" baseline="0" dirty="0">
                          <a:latin typeface="Calibri"/>
                          <a:ea typeface="Calibri"/>
                          <a:cs typeface="Times New Roman"/>
                        </a:rPr>
                        <a:t> Solid Waste, food waste, etc.</a:t>
                      </a:r>
                      <a:endParaRPr lang="en-CA" sz="1400" b="1" dirty="0">
                        <a:latin typeface="Calibri"/>
                        <a:ea typeface="Calibri"/>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tc>
                  <a:txBody>
                    <a:bodyPr/>
                    <a:lstStyle/>
                    <a:p>
                      <a:pPr algn="ctr">
                        <a:lnSpc>
                          <a:spcPct val="115000"/>
                        </a:lnSpc>
                        <a:spcAft>
                          <a:spcPts val="0"/>
                        </a:spcAft>
                      </a:pPr>
                      <a:r>
                        <a:rPr lang="en-CA" sz="1400" dirty="0">
                          <a:latin typeface="Calibri"/>
                          <a:ea typeface="Calibri"/>
                          <a:cs typeface="Times New Roman"/>
                        </a:rPr>
                        <a:t>784</a:t>
                      </a: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tc>
                  <a:txBody>
                    <a:bodyPr/>
                    <a:lstStyle/>
                    <a:p>
                      <a:pPr algn="ctr" rtl="0" fontAlgn="ctr"/>
                      <a:r>
                        <a:rPr lang="en-CA" sz="1400" b="0" i="0" u="none" strike="noStrike" dirty="0">
                          <a:solidFill>
                            <a:srgbClr val="000000"/>
                          </a:solidFill>
                          <a:latin typeface="Calibri"/>
                        </a:rPr>
                        <a:t>4,980,360</a:t>
                      </a:r>
                    </a:p>
                  </a:txBody>
                  <a:tcPr marL="9525" marR="9525" marT="9525"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extLst>
                  <a:ext uri="{0D108BD9-81ED-4DB2-BD59-A6C34878D82A}">
                    <a16:rowId xmlns:a16="http://schemas.microsoft.com/office/drawing/2014/main" val="10005"/>
                  </a:ext>
                </a:extLst>
              </a:tr>
              <a:tr h="506632">
                <a:tc>
                  <a:txBody>
                    <a:bodyPr/>
                    <a:lstStyle/>
                    <a:p>
                      <a:pPr>
                        <a:lnSpc>
                          <a:spcPct val="115000"/>
                        </a:lnSpc>
                        <a:spcAft>
                          <a:spcPts val="0"/>
                        </a:spcAft>
                      </a:pPr>
                      <a:r>
                        <a:rPr lang="en-CA" sz="1400" b="1" dirty="0">
                          <a:latin typeface="Calibri"/>
                          <a:ea typeface="Calibri"/>
                          <a:cs typeface="Times New Roman"/>
                        </a:rPr>
                        <a:t>Pulp</a:t>
                      </a:r>
                      <a:r>
                        <a:rPr lang="en-CA" sz="1400" b="1" baseline="0" dirty="0">
                          <a:latin typeface="Calibri"/>
                          <a:ea typeface="Calibri"/>
                          <a:cs typeface="Times New Roman"/>
                        </a:rPr>
                        <a:t> Mills</a:t>
                      </a:r>
                      <a:endParaRPr lang="en-CA" sz="1400" b="1" dirty="0">
                        <a:latin typeface="Calibri"/>
                        <a:ea typeface="Calibri"/>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030A0">
                        <a:alpha val="50196"/>
                      </a:srgbClr>
                    </a:solidFill>
                  </a:tcPr>
                </a:tc>
                <a:tc>
                  <a:txBody>
                    <a:bodyPr/>
                    <a:lstStyle/>
                    <a:p>
                      <a:pPr algn="ctr">
                        <a:lnSpc>
                          <a:spcPct val="115000"/>
                        </a:lnSpc>
                        <a:spcAft>
                          <a:spcPts val="0"/>
                        </a:spcAft>
                      </a:pPr>
                      <a:r>
                        <a:rPr lang="en-CA" sz="1400" dirty="0">
                          <a:latin typeface="Calibri"/>
                          <a:ea typeface="Calibri"/>
                          <a:cs typeface="Times New Roman"/>
                        </a:rPr>
                        <a:t>114</a:t>
                      </a: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030A0">
                        <a:alpha val="50196"/>
                      </a:srgbClr>
                    </a:solidFill>
                  </a:tcPr>
                </a:tc>
                <a:tc>
                  <a:txBody>
                    <a:bodyPr/>
                    <a:lstStyle/>
                    <a:p>
                      <a:pPr algn="ctr" rtl="0" fontAlgn="ctr"/>
                      <a:r>
                        <a:rPr lang="en-CA" sz="1400" b="0" i="0" u="none" strike="noStrike" dirty="0">
                          <a:solidFill>
                            <a:srgbClr val="000000"/>
                          </a:solidFill>
                          <a:latin typeface="Calibri"/>
                        </a:rPr>
                        <a:t>1,580,040</a:t>
                      </a:r>
                    </a:p>
                  </a:txBody>
                  <a:tcPr marL="9525" marR="9525" marT="9525"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7030A0">
                        <a:alpha val="50196"/>
                      </a:srgbClr>
                    </a:solidFill>
                  </a:tcPr>
                </a:tc>
                <a:extLst>
                  <a:ext uri="{0D108BD9-81ED-4DB2-BD59-A6C34878D82A}">
                    <a16:rowId xmlns:a16="http://schemas.microsoft.com/office/drawing/2014/main" val="10006"/>
                  </a:ext>
                </a:extLst>
              </a:tr>
              <a:tr h="506632">
                <a:tc>
                  <a:txBody>
                    <a:bodyPr/>
                    <a:lstStyle/>
                    <a:p>
                      <a:pPr>
                        <a:lnSpc>
                          <a:spcPct val="115000"/>
                        </a:lnSpc>
                        <a:spcAft>
                          <a:spcPts val="0"/>
                        </a:spcAft>
                      </a:pPr>
                      <a:r>
                        <a:rPr lang="en-US" sz="1400" b="1" dirty="0">
                          <a:latin typeface="Calibri"/>
                          <a:ea typeface="Times New Roman"/>
                          <a:cs typeface="Times New Roman"/>
                        </a:rPr>
                        <a:t>Waste Wood Biomass</a:t>
                      </a:r>
                      <a:endParaRPr lang="en-CA" sz="1400" dirty="0">
                        <a:latin typeface="Calibri"/>
                        <a:ea typeface="Calibri"/>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tc>
                  <a:txBody>
                    <a:bodyPr/>
                    <a:lstStyle/>
                    <a:p>
                      <a:pPr algn="ctr">
                        <a:lnSpc>
                          <a:spcPct val="115000"/>
                        </a:lnSpc>
                        <a:spcAft>
                          <a:spcPts val="0"/>
                        </a:spcAft>
                      </a:pPr>
                      <a:r>
                        <a:rPr lang="en-US" sz="1400" dirty="0">
                          <a:latin typeface="Calibri"/>
                          <a:ea typeface="Times New Roman"/>
                          <a:cs typeface="Times New Roman"/>
                        </a:rPr>
                        <a:t>1,734</a:t>
                      </a:r>
                      <a:endParaRPr lang="en-CA" sz="1400" dirty="0">
                        <a:latin typeface="Calibri"/>
                        <a:ea typeface="Calibri"/>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tc>
                  <a:txBody>
                    <a:bodyPr/>
                    <a:lstStyle/>
                    <a:p>
                      <a:pPr algn="ctr" rtl="0" fontAlgn="ctr"/>
                      <a:r>
                        <a:rPr lang="en-CA" sz="1400" b="0" i="0" u="none" strike="noStrike" dirty="0">
                          <a:solidFill>
                            <a:srgbClr val="000000"/>
                          </a:solidFill>
                          <a:latin typeface="Calibri"/>
                        </a:rPr>
                        <a:t>24,033,240</a:t>
                      </a:r>
                    </a:p>
                  </a:txBody>
                  <a:tcPr marL="9525" marR="9525" marT="9525"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noFill/>
                  </a:tcPr>
                </a:tc>
                <a:extLst>
                  <a:ext uri="{0D108BD9-81ED-4DB2-BD59-A6C34878D82A}">
                    <a16:rowId xmlns:a16="http://schemas.microsoft.com/office/drawing/2014/main" val="10007"/>
                  </a:ext>
                </a:extLst>
              </a:tr>
              <a:tr h="407511">
                <a:tc>
                  <a:txBody>
                    <a:bodyPr/>
                    <a:lstStyle/>
                    <a:p>
                      <a:pPr>
                        <a:lnSpc>
                          <a:spcPct val="115000"/>
                        </a:lnSpc>
                        <a:spcAft>
                          <a:spcPts val="0"/>
                        </a:spcAft>
                      </a:pPr>
                      <a:r>
                        <a:rPr lang="en-US" sz="1400" b="1" dirty="0">
                          <a:latin typeface="Calibri"/>
                          <a:ea typeface="Times New Roman"/>
                          <a:cs typeface="Times New Roman"/>
                        </a:rPr>
                        <a:t>Total</a:t>
                      </a:r>
                      <a:endParaRPr lang="en-CA" sz="1400" dirty="0">
                        <a:latin typeface="Calibri"/>
                        <a:ea typeface="Calibri"/>
                        <a:cs typeface="Times New Roman"/>
                      </a:endParaRPr>
                    </a:p>
                  </a:txBody>
                  <a:tcPr marL="68580" marR="68580" marT="0" marB="0" anchor="ctr">
                    <a:lnL w="12700" cap="flat" cmpd="sng" algn="ctr">
                      <a:solidFill>
                        <a:srgbClr val="B3CC82"/>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BCD030">
                        <a:alpha val="80000"/>
                      </a:srgbClr>
                    </a:solidFill>
                  </a:tcPr>
                </a:tc>
                <a:tc>
                  <a:txBody>
                    <a:bodyPr/>
                    <a:lstStyle/>
                    <a:p>
                      <a:pPr algn="ctr">
                        <a:lnSpc>
                          <a:spcPct val="115000"/>
                        </a:lnSpc>
                        <a:spcAft>
                          <a:spcPts val="0"/>
                        </a:spcAft>
                      </a:pPr>
                      <a:r>
                        <a:rPr lang="en-US" sz="1400" b="1" dirty="0">
                          <a:latin typeface="Calibri"/>
                          <a:ea typeface="Times New Roman"/>
                          <a:cs typeface="Times New Roman"/>
                        </a:rPr>
                        <a:t>3,552</a:t>
                      </a:r>
                      <a:endParaRPr lang="en-CA" sz="1400" dirty="0">
                        <a:latin typeface="Calibri"/>
                        <a:ea typeface="Calibri"/>
                        <a:cs typeface="Times New Roman"/>
                      </a:endParaRPr>
                    </a:p>
                  </a:txBody>
                  <a:tcPr marL="68580" marR="68580" marT="0" marB="0" anchor="ctr">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BCD030">
                        <a:alpha val="80000"/>
                      </a:srgbClr>
                    </a:solidFill>
                  </a:tcPr>
                </a:tc>
                <a:tc>
                  <a:txBody>
                    <a:bodyPr/>
                    <a:lstStyle/>
                    <a:p>
                      <a:pPr algn="ctr" rtl="0" fontAlgn="ctr"/>
                      <a:r>
                        <a:rPr lang="en-CA" sz="1400" b="1" i="0" u="none" strike="noStrike" dirty="0">
                          <a:solidFill>
                            <a:srgbClr val="000000"/>
                          </a:solidFill>
                          <a:latin typeface="Calibri"/>
                        </a:rPr>
                        <a:t>40,721,258</a:t>
                      </a:r>
                    </a:p>
                  </a:txBody>
                  <a:tcPr marL="9525" marR="9525" marT="9525" marB="0" anchor="ctr">
                    <a:lnL>
                      <a:noFill/>
                    </a:lnL>
                    <a:lnR w="12700" cap="flat" cmpd="sng" algn="ctr">
                      <a:solidFill>
                        <a:srgbClr val="B3CC82"/>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BCD030">
                        <a:alpha val="80000"/>
                      </a:srgbClr>
                    </a:solidFill>
                  </a:tcPr>
                </a:tc>
                <a:extLst>
                  <a:ext uri="{0D108BD9-81ED-4DB2-BD59-A6C34878D82A}">
                    <a16:rowId xmlns:a16="http://schemas.microsoft.com/office/drawing/2014/main" val="10008"/>
                  </a:ext>
                </a:extLst>
              </a:tr>
            </a:tbl>
          </a:graphicData>
        </a:graphic>
      </p:graphicFrame>
      <p:sp>
        <p:nvSpPr>
          <p:cNvPr id="6" name="TextBox 5"/>
          <p:cNvSpPr txBox="1"/>
          <p:nvPr/>
        </p:nvSpPr>
        <p:spPr>
          <a:xfrm>
            <a:off x="1157288" y="6509891"/>
            <a:ext cx="6829425" cy="261610"/>
          </a:xfrm>
          <a:prstGeom prst="rect">
            <a:avLst/>
          </a:prstGeom>
          <a:noFill/>
        </p:spPr>
        <p:txBody>
          <a:bodyPr wrap="square" rtlCol="0">
            <a:spAutoFit/>
          </a:bodyPr>
          <a:lstStyle/>
          <a:p>
            <a:r>
              <a:rPr lang="en-CA" sz="1100" dirty="0">
                <a:latin typeface="+mn-lt"/>
              </a:rPr>
              <a:t>* Source: </a:t>
            </a:r>
            <a:r>
              <a:rPr lang="en-GB" sz="1100" dirty="0">
                <a:latin typeface="+mn-lt"/>
                <a:hlinkClick r:id="rId3"/>
              </a:rPr>
              <a:t>http://www.engineeringtoolbox.com/co2-emission-fuels-d_1085.html</a:t>
            </a:r>
            <a:r>
              <a:rPr lang="en-GB" sz="1100" dirty="0">
                <a:latin typeface="+mn-lt"/>
              </a:rPr>
              <a:t>  |  http://www.ieabioenergy.com</a:t>
            </a:r>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22286-7E9D-4D9B-A6DE-EE277472D061}"/>
              </a:ext>
            </a:extLst>
          </p:cNvPr>
          <p:cNvSpPr txBox="1"/>
          <p:nvPr/>
        </p:nvSpPr>
        <p:spPr>
          <a:xfrm>
            <a:off x="6693031" y="640800"/>
            <a:ext cx="2450970" cy="461665"/>
          </a:xfrm>
          <a:prstGeom prst="rect">
            <a:avLst/>
          </a:prstGeom>
          <a:noFill/>
        </p:spPr>
        <p:txBody>
          <a:bodyPr wrap="square" rtlCol="0">
            <a:spAutoFit/>
          </a:bodyPr>
          <a:lstStyle/>
          <a:p>
            <a:pPr algn="ctr"/>
            <a:r>
              <a:rPr lang="en-CA" sz="2400" b="1" dirty="0">
                <a:latin typeface="+mj-lt"/>
              </a:rPr>
              <a:t>Business Model</a:t>
            </a:r>
          </a:p>
        </p:txBody>
      </p:sp>
      <p:sp>
        <p:nvSpPr>
          <p:cNvPr id="3" name="TextBox 2">
            <a:extLst>
              <a:ext uri="{FF2B5EF4-FFF2-40B4-BE49-F238E27FC236}">
                <a16:creationId xmlns:a16="http://schemas.microsoft.com/office/drawing/2014/main" id="{FD98F49E-88CE-4A10-8154-9C76AF428213}"/>
              </a:ext>
            </a:extLst>
          </p:cNvPr>
          <p:cNvSpPr txBox="1"/>
          <p:nvPr/>
        </p:nvSpPr>
        <p:spPr>
          <a:xfrm>
            <a:off x="325224" y="1813173"/>
            <a:ext cx="8493551" cy="3970318"/>
          </a:xfrm>
          <a:prstGeom prst="rect">
            <a:avLst/>
          </a:prstGeom>
          <a:noFill/>
        </p:spPr>
        <p:txBody>
          <a:bodyPr wrap="square" rtlCol="0">
            <a:spAutoFit/>
          </a:bodyPr>
          <a:lstStyle/>
          <a:p>
            <a:r>
              <a:rPr lang="en-CA" sz="1200" dirty="0">
                <a:latin typeface="Calibri" panose="020F0502020204030204" pitchFamily="34" charset="0"/>
                <a:cs typeface="Calibri" panose="020F0502020204030204" pitchFamily="34" charset="0"/>
              </a:rPr>
              <a:t>Magnum has analysed several business models to come up with the optimal model for the company, its shareholders, our strategic partners and the communities we will serve.</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The model selected is the Joint Venture model. Under this model Magnum does not sell plants, it sells joint ownership in projects. There are a number of reasons why this is advantageous, they include:</a:t>
            </a:r>
          </a:p>
          <a:p>
            <a:pPr marL="285750" indent="-285750">
              <a:buFont typeface="Arial" panose="020B0604020202020204" pitchFamily="34" charset="0"/>
              <a:buChar char="•"/>
            </a:pPr>
            <a:r>
              <a:rPr lang="en-CA" sz="1200" dirty="0">
                <a:latin typeface="Calibri" panose="020F0502020204030204" pitchFamily="34" charset="0"/>
                <a:cs typeface="Calibri" panose="020F0502020204030204" pitchFamily="34" charset="0"/>
              </a:rPr>
              <a:t>Limiting competition in the end-products markets</a:t>
            </a:r>
          </a:p>
          <a:p>
            <a:pPr marL="742950" lvl="1" indent="-285750">
              <a:buFont typeface="Arial" panose="020B0604020202020204" pitchFamily="34" charset="0"/>
              <a:buChar char="•"/>
            </a:pPr>
            <a:r>
              <a:rPr lang="en-CA" sz="1200" dirty="0">
                <a:latin typeface="Calibri" panose="020F0502020204030204" pitchFamily="34" charset="0"/>
                <a:cs typeface="Calibri" panose="020F0502020204030204" pitchFamily="34" charset="0"/>
              </a:rPr>
              <a:t>All product sales go through Magnum so selling prices are tightly controlled</a:t>
            </a:r>
          </a:p>
          <a:p>
            <a:pPr marL="285750" indent="-285750">
              <a:buFont typeface="Arial" panose="020B0604020202020204" pitchFamily="34" charset="0"/>
              <a:buChar char="•"/>
            </a:pPr>
            <a:r>
              <a:rPr lang="en-CA" sz="1200" dirty="0">
                <a:latin typeface="Calibri" panose="020F0502020204030204" pitchFamily="34" charset="0"/>
                <a:cs typeface="Calibri" panose="020F0502020204030204" pitchFamily="34" charset="0"/>
              </a:rPr>
              <a:t>Ensuring the efficient operation of the plants, thus protecting the </a:t>
            </a:r>
            <a:r>
              <a:rPr lang="en-CA" sz="1200" i="1" dirty="0">
                <a:latin typeface="Calibri" panose="020F0502020204030204" pitchFamily="34" charset="0"/>
                <a:cs typeface="Calibri" panose="020F0502020204030204" pitchFamily="34" charset="0"/>
              </a:rPr>
              <a:t>Brand</a:t>
            </a:r>
          </a:p>
          <a:p>
            <a:pPr marL="285750" indent="-285750">
              <a:buFont typeface="Arial" panose="020B0604020202020204" pitchFamily="34" charset="0"/>
              <a:buChar char="•"/>
            </a:pPr>
            <a:r>
              <a:rPr lang="en-CA" sz="1200" dirty="0">
                <a:latin typeface="Calibri" panose="020F0502020204030204" pitchFamily="34" charset="0"/>
                <a:cs typeface="Calibri" panose="020F0502020204030204" pitchFamily="34" charset="0"/>
              </a:rPr>
              <a:t>Ensuring safe operation of plants</a:t>
            </a:r>
          </a:p>
          <a:p>
            <a:pPr marL="285750" indent="-285750">
              <a:buFont typeface="Arial" panose="020B0604020202020204" pitchFamily="34" charset="0"/>
              <a:buChar char="•"/>
            </a:pPr>
            <a:r>
              <a:rPr lang="en-CA" sz="1200" dirty="0">
                <a:latin typeface="Calibri" panose="020F0502020204030204" pitchFamily="34" charset="0"/>
                <a:cs typeface="Calibri" panose="020F0502020204030204" pitchFamily="34" charset="0"/>
              </a:rPr>
              <a:t>Maintaining strict environmental standards</a:t>
            </a:r>
          </a:p>
          <a:p>
            <a:pPr marL="285750" indent="-285750">
              <a:buFont typeface="Arial" panose="020B0604020202020204" pitchFamily="34" charset="0"/>
              <a:buChar char="•"/>
            </a:pPr>
            <a:r>
              <a:rPr lang="en-CA" sz="1200" dirty="0">
                <a:latin typeface="Calibri" panose="020F0502020204030204" pitchFamily="34" charset="0"/>
                <a:cs typeface="Calibri" panose="020F0502020204030204" pitchFamily="34" charset="0"/>
              </a:rPr>
              <a:t>Optimizing return on investment for Magnum’s JV partners</a:t>
            </a:r>
          </a:p>
          <a:p>
            <a:pPr marL="285750" indent="-285750">
              <a:buFont typeface="Arial" panose="020B0604020202020204" pitchFamily="34" charset="0"/>
              <a:buChar char="•"/>
            </a:pPr>
            <a:r>
              <a:rPr lang="en-CA" sz="1200" dirty="0">
                <a:latin typeface="Calibri" panose="020F0502020204030204" pitchFamily="34" charset="0"/>
                <a:cs typeface="Calibri" panose="020F0502020204030204" pitchFamily="34" charset="0"/>
              </a:rPr>
              <a:t>Ensuring Magnum’s technical team and expertise are always available to the projects</a:t>
            </a:r>
          </a:p>
          <a:p>
            <a:pPr marL="742950" lvl="1" indent="-285750">
              <a:buFont typeface="Arial" panose="020B0604020202020204" pitchFamily="34" charset="0"/>
              <a:buChar char="•"/>
            </a:pPr>
            <a:r>
              <a:rPr lang="en-CA" sz="1200" dirty="0">
                <a:latin typeface="Calibri" panose="020F0502020204030204" pitchFamily="34" charset="0"/>
                <a:cs typeface="Calibri" panose="020F0502020204030204" pitchFamily="34" charset="0"/>
              </a:rPr>
              <a:t>This protects the interests of our valued JV and other strategic partners </a:t>
            </a:r>
          </a:p>
          <a:p>
            <a:pPr marL="285750" indent="-285750">
              <a:buFont typeface="Arial" panose="020B0604020202020204" pitchFamily="34" charset="0"/>
              <a:buChar char="•"/>
            </a:pPr>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Previously, manufacturing of the core elements of the plants was in Europe, at a facility that our technicians familiar familiar with. But eventually, this is being phased out and the manufacturing of the ATS system will be handled by our manufacturing associate, MGI Thermolysis Systems Inc. in British Columbia, Canada.</a:t>
            </a:r>
          </a:p>
          <a:p>
            <a:endParaRPr lang="en-CA" sz="1200" dirty="0">
              <a:latin typeface="Calibri" panose="020F0502020204030204" pitchFamily="34" charset="0"/>
              <a:cs typeface="Calibri" panose="020F0502020204030204" pitchFamily="34" charset="0"/>
            </a:endParaRPr>
          </a:p>
          <a:p>
            <a:r>
              <a:rPr lang="en-CA" sz="1200" dirty="0">
                <a:latin typeface="Calibri" panose="020F0502020204030204" pitchFamily="34" charset="0"/>
                <a:cs typeface="Calibri" panose="020F0502020204030204" pitchFamily="34" charset="0"/>
              </a:rPr>
              <a:t>With each project there are equipment requirements above and beyond the core plant, these elements can and should be manufactured in the country hosting the project. In such instances, Magnum will benefit from recommendations and referrals from our Joint Venture partners.</a:t>
            </a:r>
          </a:p>
        </p:txBody>
      </p:sp>
      <p:sp>
        <p:nvSpPr>
          <p:cNvPr id="4" name="TextBox 3">
            <a:extLst>
              <a:ext uri="{FF2B5EF4-FFF2-40B4-BE49-F238E27FC236}">
                <a16:creationId xmlns:a16="http://schemas.microsoft.com/office/drawing/2014/main" id="{345B58EB-494C-4B5F-B1B7-F075DC7F3363}"/>
              </a:ext>
            </a:extLst>
          </p:cNvPr>
          <p:cNvSpPr txBox="1"/>
          <p:nvPr/>
        </p:nvSpPr>
        <p:spPr>
          <a:xfrm>
            <a:off x="6693031" y="3088481"/>
            <a:ext cx="1762811" cy="340519"/>
          </a:xfrm>
          <a:prstGeom prst="roundRect">
            <a:avLst/>
          </a:prstGeom>
          <a:solidFill>
            <a:schemeClr val="accent4">
              <a:lumMod val="20000"/>
              <a:lumOff val="80000"/>
            </a:schemeClr>
          </a:solidFill>
          <a:ln w="12700">
            <a:solidFill>
              <a:schemeClr val="tx1"/>
            </a:solidFill>
          </a:ln>
          <a:scene3d>
            <a:camera prst="orthographicFront"/>
            <a:lightRig rig="threePt" dir="t"/>
          </a:scene3d>
          <a:sp3d>
            <a:bevelT prst="angle"/>
          </a:sp3d>
        </p:spPr>
        <p:txBody>
          <a:bodyPr wrap="square" rtlCol="0">
            <a:spAutoFit/>
          </a:bodyPr>
          <a:lstStyle/>
          <a:p>
            <a:r>
              <a:rPr lang="en-CA" sz="1400" dirty="0">
                <a:latin typeface="Calibri" panose="020F0502020204030204" pitchFamily="34" charset="0"/>
                <a:cs typeface="Calibri" panose="020F0502020204030204" pitchFamily="34" charset="0"/>
              </a:rPr>
              <a:t>Limiting competition</a:t>
            </a:r>
          </a:p>
        </p:txBody>
      </p:sp>
      <p:sp>
        <p:nvSpPr>
          <p:cNvPr id="5" name="TextBox 4">
            <a:extLst>
              <a:ext uri="{FF2B5EF4-FFF2-40B4-BE49-F238E27FC236}">
                <a16:creationId xmlns:a16="http://schemas.microsoft.com/office/drawing/2014/main" id="{D83BEFCA-9288-48CD-BC9C-0C4E00F1FB8B}"/>
              </a:ext>
            </a:extLst>
          </p:cNvPr>
          <p:cNvSpPr txBox="1"/>
          <p:nvPr/>
        </p:nvSpPr>
        <p:spPr>
          <a:xfrm>
            <a:off x="6693031" y="3100325"/>
            <a:ext cx="1762811" cy="340519"/>
          </a:xfrm>
          <a:prstGeom prst="roundRect">
            <a:avLst/>
          </a:prstGeom>
          <a:solidFill>
            <a:schemeClr val="accent4">
              <a:lumMod val="20000"/>
              <a:lumOff val="80000"/>
            </a:schemeClr>
          </a:solidFill>
          <a:ln w="12700">
            <a:solidFill>
              <a:schemeClr val="tx1"/>
            </a:solidFill>
          </a:ln>
          <a:scene3d>
            <a:camera prst="orthographicFront"/>
            <a:lightRig rig="threePt" dir="t"/>
          </a:scene3d>
          <a:sp3d>
            <a:bevelT prst="angle"/>
          </a:sp3d>
        </p:spPr>
        <p:txBody>
          <a:bodyPr wrap="square" rtlCol="0">
            <a:spAutoFit/>
          </a:bodyPr>
          <a:lstStyle/>
          <a:p>
            <a:r>
              <a:rPr lang="en-CA" sz="1400" dirty="0">
                <a:latin typeface="Calibri" panose="020F0502020204030204" pitchFamily="34" charset="0"/>
                <a:cs typeface="Calibri" panose="020F0502020204030204" pitchFamily="34" charset="0"/>
              </a:rPr>
              <a:t>Efficiency</a:t>
            </a:r>
          </a:p>
        </p:txBody>
      </p:sp>
      <p:sp>
        <p:nvSpPr>
          <p:cNvPr id="6" name="TextBox 5">
            <a:extLst>
              <a:ext uri="{FF2B5EF4-FFF2-40B4-BE49-F238E27FC236}">
                <a16:creationId xmlns:a16="http://schemas.microsoft.com/office/drawing/2014/main" id="{511AEE2E-8C7C-4747-8CC0-95E61B3CE9C3}"/>
              </a:ext>
            </a:extLst>
          </p:cNvPr>
          <p:cNvSpPr txBox="1"/>
          <p:nvPr/>
        </p:nvSpPr>
        <p:spPr>
          <a:xfrm>
            <a:off x="6693031" y="3088481"/>
            <a:ext cx="1762811" cy="340519"/>
          </a:xfrm>
          <a:prstGeom prst="roundRect">
            <a:avLst/>
          </a:prstGeom>
          <a:solidFill>
            <a:schemeClr val="accent4">
              <a:lumMod val="20000"/>
              <a:lumOff val="80000"/>
            </a:schemeClr>
          </a:solidFill>
          <a:ln w="12700">
            <a:solidFill>
              <a:schemeClr val="tx1"/>
            </a:solidFill>
          </a:ln>
          <a:scene3d>
            <a:camera prst="orthographicFront"/>
            <a:lightRig rig="threePt" dir="t"/>
          </a:scene3d>
          <a:sp3d>
            <a:bevelT prst="angle"/>
          </a:sp3d>
        </p:spPr>
        <p:txBody>
          <a:bodyPr wrap="square" rtlCol="0">
            <a:spAutoFit/>
          </a:bodyPr>
          <a:lstStyle/>
          <a:p>
            <a:r>
              <a:rPr lang="en-CA" sz="1400" dirty="0">
                <a:latin typeface="Calibri" panose="020F0502020204030204" pitchFamily="34" charset="0"/>
                <a:cs typeface="Calibri" panose="020F0502020204030204" pitchFamily="34" charset="0"/>
              </a:rPr>
              <a:t>Safety</a:t>
            </a:r>
          </a:p>
        </p:txBody>
      </p:sp>
      <p:sp>
        <p:nvSpPr>
          <p:cNvPr id="7" name="TextBox 6">
            <a:extLst>
              <a:ext uri="{FF2B5EF4-FFF2-40B4-BE49-F238E27FC236}">
                <a16:creationId xmlns:a16="http://schemas.microsoft.com/office/drawing/2014/main" id="{19865AEE-F4B1-4C43-A0FC-2F001BCD38D5}"/>
              </a:ext>
            </a:extLst>
          </p:cNvPr>
          <p:cNvSpPr txBox="1"/>
          <p:nvPr/>
        </p:nvSpPr>
        <p:spPr>
          <a:xfrm>
            <a:off x="6693031" y="3086840"/>
            <a:ext cx="1762811" cy="340519"/>
          </a:xfrm>
          <a:prstGeom prst="roundRect">
            <a:avLst/>
          </a:prstGeom>
          <a:solidFill>
            <a:schemeClr val="accent4">
              <a:lumMod val="20000"/>
              <a:lumOff val="80000"/>
            </a:schemeClr>
          </a:solidFill>
          <a:ln w="12700">
            <a:solidFill>
              <a:schemeClr val="tx1"/>
            </a:solidFill>
          </a:ln>
          <a:scene3d>
            <a:camera prst="orthographicFront"/>
            <a:lightRig rig="threePt" dir="t"/>
          </a:scene3d>
          <a:sp3d>
            <a:bevelT prst="angle"/>
          </a:sp3d>
        </p:spPr>
        <p:txBody>
          <a:bodyPr wrap="square" rtlCol="0">
            <a:spAutoFit/>
          </a:bodyPr>
          <a:lstStyle/>
          <a:p>
            <a:r>
              <a:rPr lang="en-CA" sz="1400" dirty="0">
                <a:latin typeface="Calibri" panose="020F0502020204030204" pitchFamily="34" charset="0"/>
                <a:cs typeface="Calibri" panose="020F0502020204030204" pitchFamily="34" charset="0"/>
              </a:rPr>
              <a:t>Environment</a:t>
            </a:r>
          </a:p>
        </p:txBody>
      </p:sp>
      <p:sp>
        <p:nvSpPr>
          <p:cNvPr id="8" name="TextBox 7">
            <a:extLst>
              <a:ext uri="{FF2B5EF4-FFF2-40B4-BE49-F238E27FC236}">
                <a16:creationId xmlns:a16="http://schemas.microsoft.com/office/drawing/2014/main" id="{ABA6E02A-F40E-4174-A904-7E8180850705}"/>
              </a:ext>
            </a:extLst>
          </p:cNvPr>
          <p:cNvSpPr txBox="1"/>
          <p:nvPr/>
        </p:nvSpPr>
        <p:spPr>
          <a:xfrm>
            <a:off x="6693031" y="3103277"/>
            <a:ext cx="1762811" cy="340519"/>
          </a:xfrm>
          <a:prstGeom prst="roundRect">
            <a:avLst/>
          </a:prstGeom>
          <a:solidFill>
            <a:schemeClr val="accent4">
              <a:lumMod val="20000"/>
              <a:lumOff val="80000"/>
            </a:schemeClr>
          </a:solidFill>
          <a:ln w="12700">
            <a:solidFill>
              <a:schemeClr val="tx1"/>
            </a:solidFill>
          </a:ln>
          <a:scene3d>
            <a:camera prst="orthographicFront"/>
            <a:lightRig rig="threePt" dir="t"/>
          </a:scene3d>
          <a:sp3d>
            <a:bevelT prst="angle"/>
          </a:sp3d>
        </p:spPr>
        <p:txBody>
          <a:bodyPr wrap="square" rtlCol="0">
            <a:spAutoFit/>
          </a:bodyPr>
          <a:lstStyle/>
          <a:p>
            <a:r>
              <a:rPr lang="en-CA" sz="1400" dirty="0">
                <a:latin typeface="Calibri" panose="020F0502020204030204" pitchFamily="34" charset="0"/>
                <a:cs typeface="Calibri" panose="020F0502020204030204" pitchFamily="34" charset="0"/>
              </a:rPr>
              <a:t>High ROI</a:t>
            </a:r>
          </a:p>
        </p:txBody>
      </p:sp>
    </p:spTree>
    <p:extLst>
      <p:ext uri="{BB962C8B-B14F-4D97-AF65-F5344CB8AC3E}">
        <p14:creationId xmlns:p14="http://schemas.microsoft.com/office/powerpoint/2010/main" val="414099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7E8F77-C3A4-4B77-9BAF-7083AD1C1C3F}"/>
              </a:ext>
            </a:extLst>
          </p:cNvPr>
          <p:cNvPicPr/>
          <p:nvPr/>
        </p:nvPicPr>
        <p:blipFill rotWithShape="1">
          <a:blip r:embed="rId2" cstate="print">
            <a:extLst>
              <a:ext uri="{28A0092B-C50C-407E-A947-70E740481C1C}">
                <a14:useLocalDpi xmlns:a14="http://schemas.microsoft.com/office/drawing/2010/main" val="0"/>
              </a:ext>
            </a:extLst>
          </a:blip>
          <a:srcRect l="2521" t="8629" r="4273" b="-1383"/>
          <a:stretch/>
        </p:blipFill>
        <p:spPr>
          <a:xfrm>
            <a:off x="1992458" y="1943103"/>
            <a:ext cx="5527963" cy="3657600"/>
          </a:xfrm>
          <a:prstGeom prst="rect">
            <a:avLst/>
          </a:prstGeom>
        </p:spPr>
      </p:pic>
      <p:sp>
        <p:nvSpPr>
          <p:cNvPr id="3" name="TextBox 2">
            <a:extLst>
              <a:ext uri="{FF2B5EF4-FFF2-40B4-BE49-F238E27FC236}">
                <a16:creationId xmlns:a16="http://schemas.microsoft.com/office/drawing/2014/main" id="{8C2BE654-35FA-4D4B-A0A8-50BEAB59B4A4}"/>
              </a:ext>
            </a:extLst>
          </p:cNvPr>
          <p:cNvSpPr txBox="1"/>
          <p:nvPr/>
        </p:nvSpPr>
        <p:spPr>
          <a:xfrm>
            <a:off x="2564136" y="945576"/>
            <a:ext cx="6579864" cy="830997"/>
          </a:xfrm>
          <a:prstGeom prst="rect">
            <a:avLst/>
          </a:prstGeom>
          <a:noFill/>
        </p:spPr>
        <p:txBody>
          <a:bodyPr wrap="square" rtlCol="0">
            <a:spAutoFit/>
          </a:bodyPr>
          <a:lstStyle/>
          <a:p>
            <a:pPr algn="ctr"/>
            <a:r>
              <a:rPr lang="en-CA" sz="2400" b="1" dirty="0"/>
              <a:t>When it Comes to Garbage, Municipalities find themselves between a ...</a:t>
            </a:r>
          </a:p>
        </p:txBody>
      </p:sp>
    </p:spTree>
    <p:extLst>
      <p:ext uri="{BB962C8B-B14F-4D97-AF65-F5344CB8AC3E}">
        <p14:creationId xmlns:p14="http://schemas.microsoft.com/office/powerpoint/2010/main" val="1255342996"/>
      </p:ext>
    </p:extLst>
  </p:cSld>
  <p:clrMapOvr>
    <a:masterClrMapping/>
  </p:clrMapOvr>
  <mc:AlternateContent xmlns:mc="http://schemas.openxmlformats.org/markup-compatibility/2006" xmlns:p14="http://schemas.microsoft.com/office/powerpoint/2010/main">
    <mc:Choice Requires="p14">
      <p:transition p14:dur="10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1F6956B9-3F07-465E-B93E-6FF03421BE7A}"/>
              </a:ext>
            </a:extLst>
          </p:cNvPr>
          <p:cNvSpPr/>
          <p:nvPr/>
        </p:nvSpPr>
        <p:spPr>
          <a:xfrm>
            <a:off x="1464599" y="859214"/>
            <a:ext cx="7574297" cy="24314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a:extLst>
              <a:ext uri="{FF2B5EF4-FFF2-40B4-BE49-F238E27FC236}">
                <a16:creationId xmlns:a16="http://schemas.microsoft.com/office/drawing/2014/main" id="{85605FD4-1059-4ED4-9BF1-C4EC5E5187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14085" y="1056235"/>
            <a:ext cx="2620800" cy="2044800"/>
          </a:xfrm>
          <a:prstGeom prst="rect">
            <a:avLst/>
          </a:prstGeom>
          <a:noFill/>
        </p:spPr>
      </p:pic>
      <p:pic>
        <p:nvPicPr>
          <p:cNvPr id="3" name="Picture 2">
            <a:extLst>
              <a:ext uri="{FF2B5EF4-FFF2-40B4-BE49-F238E27FC236}">
                <a16:creationId xmlns:a16="http://schemas.microsoft.com/office/drawing/2014/main" id="{DEE41165-1AD4-492D-8664-FC6B3684CBCC}"/>
              </a:ext>
            </a:extLst>
          </p:cNvPr>
          <p:cNvPicPr/>
          <p:nvPr/>
        </p:nvPicPr>
        <p:blipFill>
          <a:blip r:embed="rId3">
            <a:extLst>
              <a:ext uri="{28A0092B-C50C-407E-A947-70E740481C1C}">
                <a14:useLocalDpi xmlns:a14="http://schemas.microsoft.com/office/drawing/2010/main" val="0"/>
              </a:ext>
            </a:extLst>
          </a:blip>
          <a:stretch>
            <a:fillRect/>
          </a:stretch>
        </p:blipFill>
        <p:spPr>
          <a:xfrm>
            <a:off x="6293437" y="1056235"/>
            <a:ext cx="2621280" cy="2044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3">
            <a:extLst>
              <a:ext uri="{FF2B5EF4-FFF2-40B4-BE49-F238E27FC236}">
                <a16:creationId xmlns:a16="http://schemas.microsoft.com/office/drawing/2014/main" id="{C52FB571-B281-4000-9BAB-FED20AF5F0F8}"/>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608071" y="4687080"/>
            <a:ext cx="2620800" cy="204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F81BFCED-DFD4-49FA-9E65-CFB481D37B04}"/>
              </a:ext>
            </a:extLst>
          </p:cNvPr>
          <p:cNvPicPr/>
          <p:nvPr/>
        </p:nvPicPr>
        <p:blipFill rotWithShape="1">
          <a:blip r:embed="rId5">
            <a:extLst>
              <a:ext uri="{28A0092B-C50C-407E-A947-70E740481C1C}">
                <a14:useLocalDpi xmlns:a14="http://schemas.microsoft.com/office/drawing/2010/main" val="0"/>
              </a:ext>
            </a:extLst>
          </a:blip>
          <a:srcRect l="2695" t="1744" r="1639" b="3750"/>
          <a:stretch/>
        </p:blipFill>
        <p:spPr bwMode="auto">
          <a:xfrm>
            <a:off x="6293917" y="4687080"/>
            <a:ext cx="2620800" cy="2044800"/>
          </a:xfrm>
          <a:prstGeom prst="rect">
            <a:avLst/>
          </a:prstGeom>
          <a:noFill/>
          <a:ln>
            <a:noFill/>
          </a:ln>
          <a:extLst>
            <a:ext uri="{53640926-AAD7-44D8-BBD7-CCE9431645EC}">
              <a14:shadowObscured xmlns:a14="http://schemas.microsoft.com/office/drawing/2010/main"/>
            </a:ext>
          </a:extLst>
        </p:spPr>
      </p:pic>
      <p:sp>
        <p:nvSpPr>
          <p:cNvPr id="7" name="Rectangle: Rounded Corners 6">
            <a:extLst>
              <a:ext uri="{FF2B5EF4-FFF2-40B4-BE49-F238E27FC236}">
                <a16:creationId xmlns:a16="http://schemas.microsoft.com/office/drawing/2014/main" id="{0DA6E2A5-F5AE-4925-A78F-663A5989DE8A}"/>
              </a:ext>
            </a:extLst>
          </p:cNvPr>
          <p:cNvSpPr/>
          <p:nvPr/>
        </p:nvSpPr>
        <p:spPr>
          <a:xfrm>
            <a:off x="1464600" y="4296315"/>
            <a:ext cx="7574296" cy="25249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93877053-E508-4C31-A499-2CA2A042D88E}"/>
              </a:ext>
            </a:extLst>
          </p:cNvPr>
          <p:cNvSpPr txBox="1"/>
          <p:nvPr/>
        </p:nvSpPr>
        <p:spPr>
          <a:xfrm>
            <a:off x="3954517" y="1663689"/>
            <a:ext cx="2511316" cy="523220"/>
          </a:xfrm>
          <a:prstGeom prst="rect">
            <a:avLst/>
          </a:prstGeom>
          <a:noFill/>
        </p:spPr>
        <p:txBody>
          <a:bodyPr wrap="square" rtlCol="0" anchor="ctr">
            <a:spAutoFit/>
          </a:bodyPr>
          <a:lstStyle/>
          <a:p>
            <a:pPr algn="ctr"/>
            <a:r>
              <a:rPr lang="en-CA" sz="2800" b="1" dirty="0"/>
              <a:t>Incineration</a:t>
            </a:r>
          </a:p>
        </p:txBody>
      </p:sp>
      <p:sp>
        <p:nvSpPr>
          <p:cNvPr id="9" name="TextBox 8">
            <a:extLst>
              <a:ext uri="{FF2B5EF4-FFF2-40B4-BE49-F238E27FC236}">
                <a16:creationId xmlns:a16="http://schemas.microsoft.com/office/drawing/2014/main" id="{DE7F44D8-CA6B-4E1E-9067-8FB36A9A5B2C}"/>
              </a:ext>
            </a:extLst>
          </p:cNvPr>
          <p:cNvSpPr txBox="1"/>
          <p:nvPr/>
        </p:nvSpPr>
        <p:spPr>
          <a:xfrm>
            <a:off x="4065119" y="5447771"/>
            <a:ext cx="2373255" cy="523220"/>
          </a:xfrm>
          <a:prstGeom prst="rect">
            <a:avLst/>
          </a:prstGeom>
          <a:noFill/>
        </p:spPr>
        <p:txBody>
          <a:bodyPr wrap="square" rtlCol="0" anchor="ctr">
            <a:spAutoFit/>
          </a:bodyPr>
          <a:lstStyle/>
          <a:p>
            <a:pPr algn="ctr"/>
            <a:r>
              <a:rPr lang="en-CA" sz="2800" b="1" dirty="0"/>
              <a:t>Composting</a:t>
            </a:r>
          </a:p>
        </p:txBody>
      </p:sp>
      <p:sp>
        <p:nvSpPr>
          <p:cNvPr id="11" name="TextBox 10">
            <a:extLst>
              <a:ext uri="{FF2B5EF4-FFF2-40B4-BE49-F238E27FC236}">
                <a16:creationId xmlns:a16="http://schemas.microsoft.com/office/drawing/2014/main" id="{692C1EC7-143A-4CBD-9E7F-99030BDAAA8F}"/>
              </a:ext>
            </a:extLst>
          </p:cNvPr>
          <p:cNvSpPr txBox="1"/>
          <p:nvPr/>
        </p:nvSpPr>
        <p:spPr>
          <a:xfrm>
            <a:off x="4283270" y="3492777"/>
            <a:ext cx="1853810" cy="646986"/>
          </a:xfrm>
          <a:prstGeom prst="roundRect">
            <a:avLst/>
          </a:prstGeom>
          <a:solidFill>
            <a:schemeClr val="accent5">
              <a:lumMod val="20000"/>
              <a:lumOff val="80000"/>
            </a:schemeClr>
          </a:solidFill>
          <a:ln w="38100">
            <a:solidFill>
              <a:schemeClr val="tx1"/>
            </a:solidFill>
          </a:ln>
        </p:spPr>
        <p:txBody>
          <a:bodyPr wrap="square" rtlCol="0" anchor="ctr">
            <a:spAutoFit/>
          </a:bodyPr>
          <a:lstStyle/>
          <a:p>
            <a:pPr algn="ctr"/>
            <a:r>
              <a:rPr lang="en-CA" sz="3200" b="1" dirty="0">
                <a:ln>
                  <a:solidFill>
                    <a:schemeClr val="tx2">
                      <a:lumMod val="60000"/>
                      <a:lumOff val="40000"/>
                    </a:schemeClr>
                  </a:solidFill>
                </a:ln>
              </a:rPr>
              <a:t>Cities</a:t>
            </a:r>
          </a:p>
        </p:txBody>
      </p:sp>
      <p:sp>
        <p:nvSpPr>
          <p:cNvPr id="10" name="TextBox 9">
            <a:extLst>
              <a:ext uri="{FF2B5EF4-FFF2-40B4-BE49-F238E27FC236}">
                <a16:creationId xmlns:a16="http://schemas.microsoft.com/office/drawing/2014/main" id="{0C963D23-DAEB-449F-92B5-40EDEDECC03A}"/>
              </a:ext>
            </a:extLst>
          </p:cNvPr>
          <p:cNvSpPr txBox="1"/>
          <p:nvPr/>
        </p:nvSpPr>
        <p:spPr>
          <a:xfrm>
            <a:off x="105103" y="1639614"/>
            <a:ext cx="1188146" cy="1077218"/>
          </a:xfrm>
          <a:prstGeom prst="rect">
            <a:avLst/>
          </a:prstGeom>
          <a:blipFill dpi="0" rotWithShape="1">
            <a:blip r:embed="rId6">
              <a:alphaModFix amt="80000"/>
            </a:blip>
            <a:srcRect/>
            <a:tile tx="0" ty="0" sx="100000" sy="100000" flip="none" algn="tl"/>
          </a:blipFill>
          <a:scene3d>
            <a:camera prst="orthographicFront"/>
            <a:lightRig rig="threePt" dir="t"/>
          </a:scene3d>
          <a:sp3d>
            <a:bevelT/>
          </a:sp3d>
        </p:spPr>
        <p:txBody>
          <a:bodyPr wrap="none" rtlCol="0">
            <a:spAutoFit/>
          </a:bodyPr>
          <a:lstStyle/>
          <a:p>
            <a:pPr algn="ctr"/>
            <a:r>
              <a:rPr lang="en-CA" sz="3200" b="1" dirty="0"/>
              <a:t>The</a:t>
            </a:r>
          </a:p>
          <a:p>
            <a:pPr algn="ctr"/>
            <a:r>
              <a:rPr lang="en-CA" sz="3200" b="1" dirty="0"/>
              <a:t>Rock</a:t>
            </a:r>
          </a:p>
        </p:txBody>
      </p:sp>
      <p:sp>
        <p:nvSpPr>
          <p:cNvPr id="12" name="TextBox 11">
            <a:extLst>
              <a:ext uri="{FF2B5EF4-FFF2-40B4-BE49-F238E27FC236}">
                <a16:creationId xmlns:a16="http://schemas.microsoft.com/office/drawing/2014/main" id="{EE6BCCB5-B90A-4E72-8730-857EB7C32682}"/>
              </a:ext>
            </a:extLst>
          </p:cNvPr>
          <p:cNvSpPr txBox="1"/>
          <p:nvPr/>
        </p:nvSpPr>
        <p:spPr>
          <a:xfrm>
            <a:off x="31533" y="4755932"/>
            <a:ext cx="1373673" cy="1569660"/>
          </a:xfrm>
          <a:prstGeom prst="rect">
            <a:avLst/>
          </a:prstGeom>
          <a:blipFill dpi="0" rotWithShape="1">
            <a:blip r:embed="rId7">
              <a:alphaModFix amt="80000"/>
            </a:blip>
            <a:srcRect/>
            <a:tile tx="0" ty="0" sx="100000" sy="100000" flip="none" algn="tl"/>
          </a:blipFill>
          <a:scene3d>
            <a:camera prst="orthographicFront"/>
            <a:lightRig rig="threePt" dir="t"/>
          </a:scene3d>
          <a:sp3d>
            <a:bevelT/>
          </a:sp3d>
        </p:spPr>
        <p:txBody>
          <a:bodyPr wrap="square" rtlCol="0">
            <a:spAutoFit/>
          </a:bodyPr>
          <a:lstStyle/>
          <a:p>
            <a:pPr algn="ctr"/>
            <a:r>
              <a:rPr lang="en-CA" sz="3200" b="1" dirty="0"/>
              <a:t>The</a:t>
            </a:r>
          </a:p>
          <a:p>
            <a:pPr algn="ctr"/>
            <a:r>
              <a:rPr lang="en-CA" sz="3200" b="1" dirty="0"/>
              <a:t>Hard Place</a:t>
            </a:r>
          </a:p>
        </p:txBody>
      </p:sp>
    </p:spTree>
    <p:extLst>
      <p:ext uri="{BB962C8B-B14F-4D97-AF65-F5344CB8AC3E}">
        <p14:creationId xmlns:p14="http://schemas.microsoft.com/office/powerpoint/2010/main" val="52004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Bent 34"/>
          <p:cNvSpPr/>
          <p:nvPr/>
        </p:nvSpPr>
        <p:spPr>
          <a:xfrm rot="10800000">
            <a:off x="4826353" y="3264120"/>
            <a:ext cx="1776670" cy="598305"/>
          </a:xfrm>
          <a:prstGeom prst="bentArrow">
            <a:avLst>
              <a:gd name="adj1" fmla="val 12503"/>
              <a:gd name="adj2" fmla="val 21078"/>
              <a:gd name="adj3" fmla="val 27854"/>
              <a:gd name="adj4" fmla="val 497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Arrow: Bent 33"/>
          <p:cNvSpPr/>
          <p:nvPr/>
        </p:nvSpPr>
        <p:spPr>
          <a:xfrm rot="10800000" flipH="1">
            <a:off x="1432290" y="1992305"/>
            <a:ext cx="1874816" cy="351712"/>
          </a:xfrm>
          <a:prstGeom prst="bentArrow">
            <a:avLst>
              <a:gd name="adj1" fmla="val 20460"/>
              <a:gd name="adj2" fmla="val 26134"/>
              <a:gd name="adj3" fmla="val 34079"/>
              <a:gd name="adj4" fmla="val 497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8" name="Arrow: Bent 37"/>
          <p:cNvSpPr/>
          <p:nvPr/>
        </p:nvSpPr>
        <p:spPr>
          <a:xfrm rot="10800000" flipH="1">
            <a:off x="2458274" y="4896977"/>
            <a:ext cx="3921754" cy="750116"/>
          </a:xfrm>
          <a:prstGeom prst="bentArrow">
            <a:avLst>
              <a:gd name="adj1" fmla="val 12503"/>
              <a:gd name="adj2" fmla="val 21078"/>
              <a:gd name="adj3" fmla="val 27854"/>
              <a:gd name="adj4" fmla="val 497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249" y="4441030"/>
            <a:ext cx="3181931" cy="21317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Arrow: Bent 13"/>
          <p:cNvSpPr/>
          <p:nvPr/>
        </p:nvSpPr>
        <p:spPr>
          <a:xfrm rot="5400000">
            <a:off x="6193320" y="1813313"/>
            <a:ext cx="288000" cy="1069000"/>
          </a:xfrm>
          <a:prstGeom prst="bentArrow">
            <a:avLst>
              <a:gd name="adj1" fmla="val 20460"/>
              <a:gd name="adj2" fmla="val 26134"/>
              <a:gd name="adj3" fmla="val 34079"/>
              <a:gd name="adj4" fmla="val 497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3" name="TextBox 12"/>
          <p:cNvSpPr txBox="1"/>
          <p:nvPr/>
        </p:nvSpPr>
        <p:spPr>
          <a:xfrm>
            <a:off x="2048969" y="640800"/>
            <a:ext cx="6825673" cy="523220"/>
          </a:xfrm>
          <a:prstGeom prst="rect">
            <a:avLst/>
          </a:prstGeom>
          <a:noFill/>
        </p:spPr>
        <p:txBody>
          <a:bodyPr wrap="square" rtlCol="0">
            <a:spAutoFit/>
          </a:bodyPr>
          <a:lstStyle/>
          <a:p>
            <a:pPr algn="ctr"/>
            <a:r>
              <a:rPr lang="en-CA" sz="2800" b="1" i="1" dirty="0">
                <a:solidFill>
                  <a:srgbClr val="0A0A0A"/>
                </a:solidFill>
                <a:latin typeface="Arial Narrow" panose="020B0606020202030204" pitchFamily="34" charset="0"/>
              </a:rPr>
              <a:t>Environmentally and Economically Sustainable</a:t>
            </a:r>
            <a:endParaRPr lang="en-CA" sz="2800" dirty="0">
              <a:solidFill>
                <a:srgbClr val="336600"/>
              </a:solidFill>
              <a:latin typeface="Arial Narrow" panose="020B060602020203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5600" y="2477824"/>
            <a:ext cx="2588958" cy="11884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49" y="550406"/>
            <a:ext cx="1834217" cy="1421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180" y="1224667"/>
            <a:ext cx="2461641" cy="1485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Arrow: Bent 15"/>
          <p:cNvSpPr/>
          <p:nvPr/>
        </p:nvSpPr>
        <p:spPr>
          <a:xfrm rot="16200000" flipH="1">
            <a:off x="2270467" y="3794719"/>
            <a:ext cx="549856" cy="796411"/>
          </a:xfrm>
          <a:prstGeom prst="bentArrow">
            <a:avLst>
              <a:gd name="adj1" fmla="val 15373"/>
              <a:gd name="adj2" fmla="val 26753"/>
              <a:gd name="adj3" fmla="val 25601"/>
              <a:gd name="adj4" fmla="val 466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2050" name="Picture 2" descr="Image result for refuse derived fuel pellets"/>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036" t="14011" r="9743" b="6419"/>
          <a:stretch/>
        </p:blipFill>
        <p:spPr bwMode="auto">
          <a:xfrm>
            <a:off x="2943598" y="3043555"/>
            <a:ext cx="1882755" cy="12449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3877" y="2004561"/>
            <a:ext cx="1233625" cy="817245"/>
          </a:xfrm>
          <a:prstGeom prst="round2DiagRect">
            <a:avLst/>
          </a:prstGeom>
          <a:noFill/>
          <a:ln w="12700">
            <a:solidFill>
              <a:schemeClr val="tx1"/>
            </a:solidFill>
          </a:ln>
        </p:spPr>
        <p:txBody>
          <a:bodyPr wrap="square" rtlCol="0">
            <a:spAutoFit/>
          </a:bodyPr>
          <a:lstStyle/>
          <a:p>
            <a:pPr algn="ctr"/>
            <a:r>
              <a:rPr lang="en-CA" sz="1400" dirty="0">
                <a:latin typeface="Arial Narrow" panose="020B0606020202030204" pitchFamily="34" charset="0"/>
              </a:rPr>
              <a:t>Home-owners remove only metal &amp; glass</a:t>
            </a:r>
          </a:p>
        </p:txBody>
      </p:sp>
      <p:sp>
        <p:nvSpPr>
          <p:cNvPr id="15" name="TextBox 14"/>
          <p:cNvSpPr txBox="1"/>
          <p:nvPr/>
        </p:nvSpPr>
        <p:spPr>
          <a:xfrm>
            <a:off x="5836896" y="1284412"/>
            <a:ext cx="2077116" cy="612934"/>
          </a:xfrm>
          <a:prstGeom prst="round2DiagRect">
            <a:avLst/>
          </a:prstGeom>
          <a:noFill/>
          <a:ln w="12700">
            <a:solidFill>
              <a:schemeClr val="tx1"/>
            </a:solidFill>
          </a:ln>
        </p:spPr>
        <p:txBody>
          <a:bodyPr wrap="square" rtlCol="0">
            <a:spAutoFit/>
          </a:bodyPr>
          <a:lstStyle/>
          <a:p>
            <a:pPr algn="ctr"/>
            <a:r>
              <a:rPr lang="en-CA" sz="1600" dirty="0"/>
              <a:t>A</a:t>
            </a:r>
            <a:r>
              <a:rPr lang="en-CA" sz="1400" dirty="0">
                <a:latin typeface="Arial Narrow" panose="020B0606020202030204" pitchFamily="34" charset="0"/>
              </a:rPr>
              <a:t>ll other waste is taken to a central processing center</a:t>
            </a:r>
          </a:p>
        </p:txBody>
      </p:sp>
      <p:sp>
        <p:nvSpPr>
          <p:cNvPr id="17" name="TextBox 16"/>
          <p:cNvSpPr txBox="1"/>
          <p:nvPr/>
        </p:nvSpPr>
        <p:spPr>
          <a:xfrm>
            <a:off x="5024824" y="3812745"/>
            <a:ext cx="4108205" cy="578882"/>
          </a:xfrm>
          <a:prstGeom prst="round2DiagRect">
            <a:avLst/>
          </a:prstGeom>
          <a:noFill/>
          <a:ln w="12700">
            <a:solidFill>
              <a:schemeClr val="tx1"/>
            </a:solidFill>
          </a:ln>
        </p:spPr>
        <p:txBody>
          <a:bodyPr wrap="square" rtlCol="0">
            <a:spAutoFit/>
          </a:bodyPr>
          <a:lstStyle/>
          <a:p>
            <a:pPr algn="ctr"/>
            <a:r>
              <a:rPr lang="en-CA" sz="1400" dirty="0">
                <a:latin typeface="Arial Narrow" panose="020B0606020202030204" pitchFamily="34" charset="0"/>
              </a:rPr>
              <a:t>Non-Carbon material is removed &amp; Refuse Derived Fuel (RDF) pellets are created</a:t>
            </a:r>
          </a:p>
        </p:txBody>
      </p:sp>
      <p:sp>
        <p:nvSpPr>
          <p:cNvPr id="19" name="TextBox 18"/>
          <p:cNvSpPr txBox="1"/>
          <p:nvPr/>
        </p:nvSpPr>
        <p:spPr>
          <a:xfrm>
            <a:off x="347485" y="3775640"/>
            <a:ext cx="1754291" cy="578882"/>
          </a:xfrm>
          <a:prstGeom prst="round2DiagRect">
            <a:avLst/>
          </a:prstGeom>
          <a:noFill/>
          <a:ln w="12700">
            <a:solidFill>
              <a:schemeClr val="tx1"/>
            </a:solidFill>
          </a:ln>
        </p:spPr>
        <p:txBody>
          <a:bodyPr wrap="square" rtlCol="0">
            <a:spAutoFit/>
          </a:bodyPr>
          <a:lstStyle/>
          <a:p>
            <a:pPr algn="ctr"/>
            <a:r>
              <a:rPr lang="en-CA" sz="1400" dirty="0">
                <a:latin typeface="Arial Narrow" panose="020B0606020202030204" pitchFamily="34" charset="0"/>
              </a:rPr>
              <a:t>Pellets are fed into ATS Plant</a:t>
            </a:r>
          </a:p>
        </p:txBody>
      </p:sp>
      <p:sp>
        <p:nvSpPr>
          <p:cNvPr id="21" name="TextBox 20"/>
          <p:cNvSpPr txBox="1"/>
          <p:nvPr/>
        </p:nvSpPr>
        <p:spPr>
          <a:xfrm>
            <a:off x="3417588" y="5588648"/>
            <a:ext cx="2706697" cy="578882"/>
          </a:xfrm>
          <a:prstGeom prst="round2DiagRect">
            <a:avLst/>
          </a:prstGeom>
          <a:noFill/>
          <a:ln w="12700">
            <a:solidFill>
              <a:schemeClr val="tx1"/>
            </a:solidFill>
          </a:ln>
        </p:spPr>
        <p:txBody>
          <a:bodyPr wrap="square" rtlCol="0">
            <a:spAutoFit/>
          </a:bodyPr>
          <a:lstStyle/>
          <a:p>
            <a:pPr algn="ctr"/>
            <a:r>
              <a:rPr lang="en-CA" sz="1400" dirty="0">
                <a:latin typeface="Arial Narrow" panose="020B0606020202030204" pitchFamily="34" charset="0"/>
              </a:rPr>
              <a:t>Valuable Biochar and or activated carbon is created</a:t>
            </a:r>
          </a:p>
        </p:txBody>
      </p:sp>
      <p:pic>
        <p:nvPicPr>
          <p:cNvPr id="22" name="Picture 21"/>
          <p:cNvPicPr>
            <a:picLocks noChangeAspect="1"/>
          </p:cNvPicPr>
          <p:nvPr/>
        </p:nvPicPr>
        <p:blipFill rotWithShape="1">
          <a:blip r:embed="rId7" cstate="print">
            <a:extLst>
              <a:ext uri="{28A0092B-C50C-407E-A947-70E740481C1C}">
                <a14:useLocalDpi xmlns:a14="http://schemas.microsoft.com/office/drawing/2010/main" val="0"/>
              </a:ext>
            </a:extLst>
          </a:blip>
          <a:srcRect l="9297" t="31111" b="19461"/>
          <a:stretch/>
        </p:blipFill>
        <p:spPr>
          <a:xfrm>
            <a:off x="6380028" y="4557668"/>
            <a:ext cx="2494614" cy="23068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Rounded Corners 3"/>
          <p:cNvSpPr/>
          <p:nvPr/>
        </p:nvSpPr>
        <p:spPr>
          <a:xfrm>
            <a:off x="9604744" y="2069805"/>
            <a:ext cx="318977" cy="2055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8218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3000"/>
                                        <p:tgtEl>
                                          <p:spTgt spid="2"/>
                                        </p:tgtEl>
                                      </p:cBhvr>
                                    </p:animEffect>
                                  </p:childTnLst>
                                </p:cTn>
                              </p:par>
                              <p:par>
                                <p:cTn id="8" presetID="1" presetClass="emph" presetSubtype="2" accel="500" decel="500" fill="hold" nodeType="withEffect">
                                  <p:stCondLst>
                                    <p:cond delay="0"/>
                                  </p:stCondLst>
                                  <p:childTnLst>
                                    <p:animClr clrSpc="rgb" dir="cw">
                                      <p:cBhvr>
                                        <p:cTn id="9" dur="2000" fill="hold"/>
                                        <p:tgtEl>
                                          <p:spTgt spid="34"/>
                                        </p:tgtEl>
                                        <p:attrNameLst>
                                          <p:attrName>fillcolor</p:attrName>
                                        </p:attrNameLst>
                                      </p:cBhvr>
                                      <p:to>
                                        <a:schemeClr val="hlink"/>
                                      </p:to>
                                    </p:animClr>
                                    <p:set>
                                      <p:cBhvr>
                                        <p:cTn id="10" dur="2000" fill="hold"/>
                                        <p:tgtEl>
                                          <p:spTgt spid="34"/>
                                        </p:tgtEl>
                                        <p:attrNameLst>
                                          <p:attrName>fill.type</p:attrName>
                                        </p:attrNameLst>
                                      </p:cBhvr>
                                      <p:to>
                                        <p:strVal val="solid"/>
                                      </p:to>
                                    </p:set>
                                    <p:set>
                                      <p:cBhvr>
                                        <p:cTn id="11" dur="2000" fill="hold"/>
                                        <p:tgtEl>
                                          <p:spTgt spid="34"/>
                                        </p:tgtEl>
                                        <p:attrNameLst>
                                          <p:attrName>fill.on</p:attrName>
                                        </p:attrNameLst>
                                      </p:cBhvr>
                                      <p:to>
                                        <p:strVal val="true"/>
                                      </p:to>
                                    </p:set>
                                  </p:childTnLst>
                                </p:cTn>
                              </p:par>
                            </p:childTnLst>
                          </p:cTn>
                        </p:par>
                        <p:par>
                          <p:cTn id="12" fill="hold">
                            <p:stCondLst>
                              <p:cond delay="5000"/>
                            </p:stCondLst>
                            <p:childTnLst>
                              <p:par>
                                <p:cTn id="13" presetID="22" presetClass="entr" presetSubtype="1" fill="hold" grpId="0" nodeType="afterEffect">
                                  <p:stCondLst>
                                    <p:cond delay="250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3000"/>
                                        <p:tgtEl>
                                          <p:spTgt spid="15"/>
                                        </p:tgtEl>
                                      </p:cBhvr>
                                    </p:animEffect>
                                  </p:childTnLst>
                                </p:cTn>
                              </p:par>
                              <p:par>
                                <p:cTn id="16" presetID="1" presetClass="emph" presetSubtype="2" accel="1500" decel="1500" fill="hold" grpId="0" nodeType="withEffect">
                                  <p:stCondLst>
                                    <p:cond delay="0"/>
                                  </p:stCondLst>
                                  <p:childTnLst>
                                    <p:animClr clrSpc="rgb" dir="cw">
                                      <p:cBhvr>
                                        <p:cTn id="17" dur="2000" fill="hold"/>
                                        <p:tgtEl>
                                          <p:spTgt spid="14"/>
                                        </p:tgtEl>
                                        <p:attrNameLst>
                                          <p:attrName>fillcolor</p:attrName>
                                        </p:attrNameLst>
                                      </p:cBhvr>
                                      <p:to>
                                        <a:schemeClr val="hlink"/>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childTnLst>
                          </p:cTn>
                        </p:par>
                        <p:par>
                          <p:cTn id="20" fill="hold">
                            <p:stCondLst>
                              <p:cond delay="10500"/>
                            </p:stCondLst>
                            <p:childTnLst>
                              <p:par>
                                <p:cTn id="21" presetID="22" presetClass="entr" presetSubtype="1" fill="hold" grpId="0" nodeType="afterEffect">
                                  <p:stCondLst>
                                    <p:cond delay="250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3000"/>
                                        <p:tgtEl>
                                          <p:spTgt spid="17"/>
                                        </p:tgtEl>
                                      </p:cBhvr>
                                    </p:animEffect>
                                  </p:childTnLst>
                                </p:cTn>
                              </p:par>
                              <p:par>
                                <p:cTn id="24" presetID="1" presetClass="emph" presetSubtype="2" accel="1500" decel="1500" fill="hold" nodeType="withEffect">
                                  <p:stCondLst>
                                    <p:cond delay="0"/>
                                  </p:stCondLst>
                                  <p:childTnLst>
                                    <p:animClr clrSpc="rgb" dir="cw">
                                      <p:cBhvr>
                                        <p:cTn id="25" dur="2000" fill="hold"/>
                                        <p:tgtEl>
                                          <p:spTgt spid="35"/>
                                        </p:tgtEl>
                                        <p:attrNameLst>
                                          <p:attrName>fillcolor</p:attrName>
                                        </p:attrNameLst>
                                      </p:cBhvr>
                                      <p:to>
                                        <a:schemeClr val="hlink"/>
                                      </p:to>
                                    </p:animClr>
                                    <p:set>
                                      <p:cBhvr>
                                        <p:cTn id="26" dur="2000" fill="hold"/>
                                        <p:tgtEl>
                                          <p:spTgt spid="35"/>
                                        </p:tgtEl>
                                        <p:attrNameLst>
                                          <p:attrName>fill.type</p:attrName>
                                        </p:attrNameLst>
                                      </p:cBhvr>
                                      <p:to>
                                        <p:strVal val="solid"/>
                                      </p:to>
                                    </p:set>
                                    <p:set>
                                      <p:cBhvr>
                                        <p:cTn id="27" dur="2000" fill="hold"/>
                                        <p:tgtEl>
                                          <p:spTgt spid="35"/>
                                        </p:tgtEl>
                                        <p:attrNameLst>
                                          <p:attrName>fill.on</p:attrName>
                                        </p:attrNameLst>
                                      </p:cBhvr>
                                      <p:to>
                                        <p:strVal val="true"/>
                                      </p:to>
                                    </p:set>
                                  </p:childTnLst>
                                </p:cTn>
                              </p:par>
                            </p:childTnLst>
                          </p:cTn>
                        </p:par>
                        <p:par>
                          <p:cTn id="28" fill="hold">
                            <p:stCondLst>
                              <p:cond delay="16000"/>
                            </p:stCondLst>
                            <p:childTnLst>
                              <p:par>
                                <p:cTn id="29" presetID="22" presetClass="entr" presetSubtype="1" fill="hold" grpId="0" nodeType="afterEffect">
                                  <p:stCondLst>
                                    <p:cond delay="250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3000"/>
                                        <p:tgtEl>
                                          <p:spTgt spid="19"/>
                                        </p:tgtEl>
                                      </p:cBhvr>
                                    </p:animEffect>
                                  </p:childTnLst>
                                </p:cTn>
                              </p:par>
                              <p:par>
                                <p:cTn id="32" presetID="1" presetClass="emph" presetSubtype="2" fill="hold" nodeType="withEffect">
                                  <p:stCondLst>
                                    <p:cond delay="0"/>
                                  </p:stCondLst>
                                  <p:childTnLst>
                                    <p:animClr clrSpc="rgb" dir="cw">
                                      <p:cBhvr>
                                        <p:cTn id="33" dur="2000" fill="hold"/>
                                        <p:tgtEl>
                                          <p:spTgt spid="16"/>
                                        </p:tgtEl>
                                        <p:attrNameLst>
                                          <p:attrName>fillcolor</p:attrName>
                                        </p:attrNameLst>
                                      </p:cBhvr>
                                      <p:to>
                                        <a:schemeClr val="hlink"/>
                                      </p:to>
                                    </p:animClr>
                                    <p:set>
                                      <p:cBhvr>
                                        <p:cTn id="34" dur="2000" fill="hold"/>
                                        <p:tgtEl>
                                          <p:spTgt spid="16"/>
                                        </p:tgtEl>
                                        <p:attrNameLst>
                                          <p:attrName>fill.type</p:attrName>
                                        </p:attrNameLst>
                                      </p:cBhvr>
                                      <p:to>
                                        <p:strVal val="solid"/>
                                      </p:to>
                                    </p:set>
                                    <p:set>
                                      <p:cBhvr>
                                        <p:cTn id="35" dur="2000" fill="hold"/>
                                        <p:tgtEl>
                                          <p:spTgt spid="16"/>
                                        </p:tgtEl>
                                        <p:attrNameLst>
                                          <p:attrName>fill.on</p:attrName>
                                        </p:attrNameLst>
                                      </p:cBhvr>
                                      <p:to>
                                        <p:strVal val="true"/>
                                      </p:to>
                                    </p:set>
                                  </p:childTnLst>
                                </p:cTn>
                              </p:par>
                            </p:childTnLst>
                          </p:cTn>
                        </p:par>
                        <p:par>
                          <p:cTn id="36" fill="hold">
                            <p:stCondLst>
                              <p:cond delay="21500"/>
                            </p:stCondLst>
                            <p:childTnLst>
                              <p:par>
                                <p:cTn id="37" presetID="22" presetClass="entr" presetSubtype="1" fill="hold" grpId="0" nodeType="afterEffect">
                                  <p:stCondLst>
                                    <p:cond delay="2500"/>
                                  </p:stCondLst>
                                  <p:childTnLst>
                                    <p:set>
                                      <p:cBhvr>
                                        <p:cTn id="38" dur="1" fill="hold">
                                          <p:stCondLst>
                                            <p:cond delay="0"/>
                                          </p:stCondLst>
                                        </p:cTn>
                                        <p:tgtEl>
                                          <p:spTgt spid="21"/>
                                        </p:tgtEl>
                                        <p:attrNameLst>
                                          <p:attrName>style.visibility</p:attrName>
                                        </p:attrNameLst>
                                      </p:cBhvr>
                                      <p:to>
                                        <p:strVal val="visible"/>
                                      </p:to>
                                    </p:set>
                                    <p:animEffect transition="in" filter="wipe(up)">
                                      <p:cBhvr>
                                        <p:cTn id="39" dur="3000"/>
                                        <p:tgtEl>
                                          <p:spTgt spid="21"/>
                                        </p:tgtEl>
                                      </p:cBhvr>
                                    </p:animEffect>
                                  </p:childTnLst>
                                </p:cTn>
                              </p:par>
                              <p:par>
                                <p:cTn id="40" presetID="1" presetClass="emph" presetSubtype="2" accel="1500" decel="1500" fill="hold" nodeType="withEffect">
                                  <p:stCondLst>
                                    <p:cond delay="0"/>
                                  </p:stCondLst>
                                  <p:childTnLst>
                                    <p:animClr clrSpc="rgb" dir="cw">
                                      <p:cBhvr>
                                        <p:cTn id="41" dur="2000" fill="hold"/>
                                        <p:tgtEl>
                                          <p:spTgt spid="38"/>
                                        </p:tgtEl>
                                        <p:attrNameLst>
                                          <p:attrName>fillcolor</p:attrName>
                                        </p:attrNameLst>
                                      </p:cBhvr>
                                      <p:to>
                                        <a:schemeClr val="hlink"/>
                                      </p:to>
                                    </p:animClr>
                                    <p:set>
                                      <p:cBhvr>
                                        <p:cTn id="42" dur="2000" fill="hold"/>
                                        <p:tgtEl>
                                          <p:spTgt spid="38"/>
                                        </p:tgtEl>
                                        <p:attrNameLst>
                                          <p:attrName>fill.type</p:attrName>
                                        </p:attrNameLst>
                                      </p:cBhvr>
                                      <p:to>
                                        <p:strVal val="solid"/>
                                      </p:to>
                                    </p:set>
                                    <p:set>
                                      <p:cBhvr>
                                        <p:cTn id="43" dur="2000" fill="hold"/>
                                        <p:tgtEl>
                                          <p:spTgt spid="38"/>
                                        </p:tgtEl>
                                        <p:attrNameLst>
                                          <p:attrName>fill.on</p:attrName>
                                        </p:attrNameLst>
                                      </p:cBhvr>
                                      <p:to>
                                        <p:strVal val="true"/>
                                      </p:to>
                                    </p:set>
                                  </p:childTnLst>
                                </p:cTn>
                              </p:par>
                            </p:childTnLst>
                          </p:cTn>
                        </p:par>
                        <p:par>
                          <p:cTn id="44" fill="hold">
                            <p:stCondLst>
                              <p:cond delay="27000"/>
                            </p:stCondLst>
                            <p:childTnLst>
                              <p:par>
                                <p:cTn id="45" presetID="26" presetClass="emph" presetSubtype="0" fill="hold" nodeType="afterEffect">
                                  <p:stCondLst>
                                    <p:cond delay="1000"/>
                                  </p:stCondLst>
                                  <p:childTnLst>
                                    <p:animEffect transition="out" filter="fade">
                                      <p:cBhvr>
                                        <p:cTn id="46" dur="3000" tmFilter="0, 0; .2, .5; .8, .5; 1, 0"/>
                                        <p:tgtEl>
                                          <p:spTgt spid="22"/>
                                        </p:tgtEl>
                                      </p:cBhvr>
                                    </p:animEffect>
                                    <p:animScale>
                                      <p:cBhvr>
                                        <p:cTn id="47" dur="1500" autoRev="1" fill="hold"/>
                                        <p:tgtEl>
                                          <p:spTgt spid="2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5" grpId="0" animBg="1"/>
      <p:bldP spid="17" grpId="0" animBg="1"/>
      <p:bldP spid="19" grpId="0" animBg="1"/>
      <p:bldP spid="21"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Bent 19"/>
          <p:cNvSpPr/>
          <p:nvPr/>
        </p:nvSpPr>
        <p:spPr>
          <a:xfrm>
            <a:off x="6053471" y="4117877"/>
            <a:ext cx="1196008" cy="598305"/>
          </a:xfrm>
          <a:prstGeom prst="bentArrow">
            <a:avLst>
              <a:gd name="adj1" fmla="val 12503"/>
              <a:gd name="adj2" fmla="val 21078"/>
              <a:gd name="adj3" fmla="val 27854"/>
              <a:gd name="adj4" fmla="val 497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Arrow: Bent 18"/>
          <p:cNvSpPr/>
          <p:nvPr/>
        </p:nvSpPr>
        <p:spPr>
          <a:xfrm>
            <a:off x="5886241" y="3036005"/>
            <a:ext cx="1070345" cy="598305"/>
          </a:xfrm>
          <a:prstGeom prst="bentArrow">
            <a:avLst>
              <a:gd name="adj1" fmla="val 12503"/>
              <a:gd name="adj2" fmla="val 21078"/>
              <a:gd name="adj3" fmla="val 27854"/>
              <a:gd name="adj4" fmla="val 497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7" name="Arrow: Bent 16"/>
          <p:cNvSpPr/>
          <p:nvPr/>
        </p:nvSpPr>
        <p:spPr>
          <a:xfrm>
            <a:off x="1525680" y="5005529"/>
            <a:ext cx="1314990" cy="598305"/>
          </a:xfrm>
          <a:prstGeom prst="bentArrow">
            <a:avLst>
              <a:gd name="adj1" fmla="val 12503"/>
              <a:gd name="adj2" fmla="val 21078"/>
              <a:gd name="adj3" fmla="val 27854"/>
              <a:gd name="adj4" fmla="val 497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 name="TextBox 3"/>
          <p:cNvSpPr txBox="1"/>
          <p:nvPr/>
        </p:nvSpPr>
        <p:spPr>
          <a:xfrm>
            <a:off x="5222440" y="640800"/>
            <a:ext cx="3921560" cy="461665"/>
          </a:xfrm>
          <a:prstGeom prst="rect">
            <a:avLst/>
          </a:prstGeom>
          <a:noFill/>
        </p:spPr>
        <p:txBody>
          <a:bodyPr wrap="square" rtlCol="0">
            <a:spAutoFit/>
          </a:bodyPr>
          <a:lstStyle/>
          <a:p>
            <a:pPr algn="ctr"/>
            <a:r>
              <a:rPr lang="en-CA" sz="2400" b="1" dirty="0"/>
              <a:t>Waste is 100% Recycled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50" y="4246683"/>
            <a:ext cx="1235034" cy="14062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2679" y="2128906"/>
            <a:ext cx="1921835" cy="14413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9479" y="3719221"/>
            <a:ext cx="1300052" cy="1556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p:cNvSpPr txBox="1"/>
          <p:nvPr/>
        </p:nvSpPr>
        <p:spPr>
          <a:xfrm>
            <a:off x="303198" y="1341867"/>
            <a:ext cx="3286651" cy="578882"/>
          </a:xfrm>
          <a:prstGeom prst="round2DiagRect">
            <a:avLst/>
          </a:prstGeom>
          <a:noFill/>
          <a:ln w="12700">
            <a:solidFill>
              <a:schemeClr val="tx1"/>
            </a:solidFill>
          </a:ln>
        </p:spPr>
        <p:txBody>
          <a:bodyPr wrap="square" rtlCol="0">
            <a:spAutoFit/>
          </a:bodyPr>
          <a:lstStyle/>
          <a:p>
            <a:pPr algn="ctr"/>
            <a:r>
              <a:rPr lang="en-CA" sz="1400" dirty="0">
                <a:latin typeface="Arial Narrow" panose="020B0606020202030204" pitchFamily="34" charset="0"/>
              </a:rPr>
              <a:t>Refuse Derived Fuel (RDF) pellets are supplied to the ATS Plant</a:t>
            </a:r>
          </a:p>
        </p:txBody>
      </p:sp>
      <p:sp>
        <p:nvSpPr>
          <p:cNvPr id="14" name="Arrow: Bent 13"/>
          <p:cNvSpPr/>
          <p:nvPr/>
        </p:nvSpPr>
        <p:spPr>
          <a:xfrm rot="5400000">
            <a:off x="3903253" y="2150235"/>
            <a:ext cx="943463" cy="598305"/>
          </a:xfrm>
          <a:prstGeom prst="bentArrow">
            <a:avLst>
              <a:gd name="adj1" fmla="val 12503"/>
              <a:gd name="adj2" fmla="val 21078"/>
              <a:gd name="adj3" fmla="val 27854"/>
              <a:gd name="adj4" fmla="val 497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5" name="Arrow: Bent 14"/>
          <p:cNvSpPr/>
          <p:nvPr/>
        </p:nvSpPr>
        <p:spPr>
          <a:xfrm rot="10800000">
            <a:off x="1752484" y="4258006"/>
            <a:ext cx="1352222" cy="598305"/>
          </a:xfrm>
          <a:prstGeom prst="bentArrow">
            <a:avLst>
              <a:gd name="adj1" fmla="val 12503"/>
              <a:gd name="adj2" fmla="val 21078"/>
              <a:gd name="adj3" fmla="val 27854"/>
              <a:gd name="adj4" fmla="val 4976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2" name="Picture 2" descr="Image result for refuse derived fuel pellet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036" t="14011" r="9743" b="6419"/>
          <a:stretch/>
        </p:blipFill>
        <p:spPr bwMode="auto">
          <a:xfrm>
            <a:off x="3630622" y="1029988"/>
            <a:ext cx="1882755" cy="12449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87531" y="3301720"/>
            <a:ext cx="2424787" cy="851297"/>
          </a:xfrm>
          <a:prstGeom prst="round2DiagRect">
            <a:avLst/>
          </a:prstGeom>
          <a:noFill/>
          <a:ln w="12700">
            <a:solidFill>
              <a:schemeClr val="tx1"/>
            </a:solidFill>
          </a:ln>
        </p:spPr>
        <p:txBody>
          <a:bodyPr wrap="square" rtlCol="0">
            <a:spAutoFit/>
          </a:bodyPr>
          <a:lstStyle/>
          <a:p>
            <a:pPr algn="ctr"/>
            <a:r>
              <a:rPr lang="en-CA" sz="1400" dirty="0">
                <a:latin typeface="Arial Narrow" panose="020B0606020202030204" pitchFamily="34" charset="0"/>
              </a:rPr>
              <a:t>Synthetic Gas </a:t>
            </a:r>
            <a:r>
              <a:rPr lang="en-CA" sz="1600" dirty="0"/>
              <a:t>is </a:t>
            </a:r>
            <a:r>
              <a:rPr lang="en-CA" sz="1400" dirty="0">
                <a:latin typeface="Arial Narrow" panose="020B0606020202030204" pitchFamily="34" charset="0"/>
              </a:rPr>
              <a:t>created and used as a fuel source for the Plant</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0670" y="2924388"/>
            <a:ext cx="3462661" cy="25969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TextBox 17"/>
          <p:cNvSpPr txBox="1"/>
          <p:nvPr/>
        </p:nvSpPr>
        <p:spPr>
          <a:xfrm>
            <a:off x="6419412" y="5361080"/>
            <a:ext cx="2517326" cy="578882"/>
          </a:xfrm>
          <a:prstGeom prst="round2DiagRect">
            <a:avLst/>
          </a:prstGeom>
          <a:noFill/>
          <a:ln w="12700">
            <a:solidFill>
              <a:schemeClr val="tx1"/>
            </a:solidFill>
          </a:ln>
        </p:spPr>
        <p:txBody>
          <a:bodyPr wrap="square" rtlCol="0">
            <a:spAutoFit/>
          </a:bodyPr>
          <a:lstStyle/>
          <a:p>
            <a:pPr algn="ctr"/>
            <a:r>
              <a:rPr lang="en-CA" sz="1400" dirty="0">
                <a:latin typeface="Arial Narrow" panose="020B0606020202030204" pitchFamily="34" charset="0"/>
              </a:rPr>
              <a:t>Pyrolysis Oil is extracted and can be further refined to add value </a:t>
            </a:r>
          </a:p>
        </p:txBody>
      </p:sp>
      <p:sp>
        <p:nvSpPr>
          <p:cNvPr id="21" name="TextBox 20"/>
          <p:cNvSpPr txBox="1"/>
          <p:nvPr/>
        </p:nvSpPr>
        <p:spPr>
          <a:xfrm>
            <a:off x="6419412" y="1247633"/>
            <a:ext cx="2517326" cy="817245"/>
          </a:xfrm>
          <a:prstGeom prst="round2DiagRect">
            <a:avLst/>
          </a:prstGeom>
          <a:noFill/>
          <a:ln w="12700">
            <a:solidFill>
              <a:schemeClr val="tx1"/>
            </a:solidFill>
          </a:ln>
        </p:spPr>
        <p:txBody>
          <a:bodyPr wrap="square" rtlCol="0">
            <a:spAutoFit/>
          </a:bodyPr>
          <a:lstStyle/>
          <a:p>
            <a:pPr algn="ctr"/>
            <a:r>
              <a:rPr lang="en-CA" sz="1400" dirty="0">
                <a:latin typeface="Arial Narrow" panose="020B0606020202030204" pitchFamily="34" charset="0"/>
              </a:rPr>
              <a:t>Biochar is produced and may optionally be refined to an Activated Carbon</a:t>
            </a:r>
          </a:p>
        </p:txBody>
      </p:sp>
      <p:sp>
        <p:nvSpPr>
          <p:cNvPr id="22" name="Rectangle: Rounded Corners 21"/>
          <p:cNvSpPr/>
          <p:nvPr/>
        </p:nvSpPr>
        <p:spPr>
          <a:xfrm>
            <a:off x="9824484" y="2079916"/>
            <a:ext cx="205563" cy="401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69343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par>
                          <p:cTn id="8" fill="hold">
                            <p:stCondLst>
                              <p:cond delay="2000"/>
                            </p:stCondLst>
                            <p:childTnLst>
                              <p:par>
                                <p:cTn id="9" presetID="1" presetClass="emph" presetSubtype="2" accel="1500" decel="1500" fill="hold" nodeType="afterEffect">
                                  <p:stCondLst>
                                    <p:cond delay="500"/>
                                  </p:stCondLst>
                                  <p:childTnLst>
                                    <p:animClr clrSpc="rgb" dir="cw">
                                      <p:cBhvr>
                                        <p:cTn id="10" dur="2000" fill="hold"/>
                                        <p:tgtEl>
                                          <p:spTgt spid="14"/>
                                        </p:tgtEl>
                                        <p:attrNameLst>
                                          <p:attrName>fillcolor</p:attrName>
                                        </p:attrNameLst>
                                      </p:cBhvr>
                                      <p:to>
                                        <a:schemeClr val="hlink"/>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par>
                          <p:cTn id="13" fill="hold">
                            <p:stCondLst>
                              <p:cond delay="4500"/>
                            </p:stCondLst>
                            <p:childTnLst>
                              <p:par>
                                <p:cTn id="14" presetID="22" presetClass="entr" presetSubtype="1" fill="hold" grpId="0" nodeType="after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2000"/>
                                        <p:tgtEl>
                                          <p:spTgt spid="16"/>
                                        </p:tgtEl>
                                      </p:cBhvr>
                                    </p:animEffect>
                                  </p:childTnLst>
                                </p:cTn>
                              </p:par>
                              <p:par>
                                <p:cTn id="17" presetID="1" presetClass="emph" presetSubtype="2" accel="1500" decel="1500" fill="hold" nodeType="withEffect">
                                  <p:stCondLst>
                                    <p:cond delay="500"/>
                                  </p:stCondLst>
                                  <p:childTnLst>
                                    <p:animClr clrSpc="rgb" dir="cw">
                                      <p:cBhvr>
                                        <p:cTn id="18" dur="2000" fill="hold"/>
                                        <p:tgtEl>
                                          <p:spTgt spid="15"/>
                                        </p:tgtEl>
                                        <p:attrNameLst>
                                          <p:attrName>fillcolor</p:attrName>
                                        </p:attrNameLst>
                                      </p:cBhvr>
                                      <p:to>
                                        <a:schemeClr val="hlink"/>
                                      </p:to>
                                    </p:animClr>
                                    <p:set>
                                      <p:cBhvr>
                                        <p:cTn id="19" dur="2000" fill="hold"/>
                                        <p:tgtEl>
                                          <p:spTgt spid="15"/>
                                        </p:tgtEl>
                                        <p:attrNameLst>
                                          <p:attrName>fill.type</p:attrName>
                                        </p:attrNameLst>
                                      </p:cBhvr>
                                      <p:to>
                                        <p:strVal val="solid"/>
                                      </p:to>
                                    </p:set>
                                    <p:set>
                                      <p:cBhvr>
                                        <p:cTn id="20" dur="2000" fill="hold"/>
                                        <p:tgtEl>
                                          <p:spTgt spid="15"/>
                                        </p:tgtEl>
                                        <p:attrNameLst>
                                          <p:attrName>fill.on</p:attrName>
                                        </p:attrNameLst>
                                      </p:cBhvr>
                                      <p:to>
                                        <p:strVal val="true"/>
                                      </p:to>
                                    </p:set>
                                  </p:childTnLst>
                                </p:cTn>
                              </p:par>
                            </p:childTnLst>
                          </p:cTn>
                        </p:par>
                        <p:par>
                          <p:cTn id="21" fill="hold">
                            <p:stCondLst>
                              <p:cond delay="7000"/>
                            </p:stCondLst>
                            <p:childTnLst>
                              <p:par>
                                <p:cTn id="22" presetID="1" presetClass="emph" presetSubtype="2" accel="1500" decel="1500" fill="hold" nodeType="afterEffect">
                                  <p:stCondLst>
                                    <p:cond delay="500"/>
                                  </p:stCondLst>
                                  <p:childTnLst>
                                    <p:animClr clrSpc="rgb" dir="cw">
                                      <p:cBhvr>
                                        <p:cTn id="23" dur="2000" fill="hold"/>
                                        <p:tgtEl>
                                          <p:spTgt spid="17"/>
                                        </p:tgtEl>
                                        <p:attrNameLst>
                                          <p:attrName>fillcolor</p:attrName>
                                        </p:attrNameLst>
                                      </p:cBhvr>
                                      <p:to>
                                        <a:schemeClr val="hlink"/>
                                      </p:to>
                                    </p:animClr>
                                    <p:set>
                                      <p:cBhvr>
                                        <p:cTn id="24" dur="2000" fill="hold"/>
                                        <p:tgtEl>
                                          <p:spTgt spid="17"/>
                                        </p:tgtEl>
                                        <p:attrNameLst>
                                          <p:attrName>fill.type</p:attrName>
                                        </p:attrNameLst>
                                      </p:cBhvr>
                                      <p:to>
                                        <p:strVal val="solid"/>
                                      </p:to>
                                    </p:set>
                                    <p:set>
                                      <p:cBhvr>
                                        <p:cTn id="25" dur="2000" fill="hold"/>
                                        <p:tgtEl>
                                          <p:spTgt spid="17"/>
                                        </p:tgtEl>
                                        <p:attrNameLst>
                                          <p:attrName>fill.on</p:attrName>
                                        </p:attrNameLst>
                                      </p:cBhvr>
                                      <p:to>
                                        <p:strVal val="true"/>
                                      </p:to>
                                    </p:set>
                                  </p:childTnLst>
                                </p:cTn>
                              </p:par>
                            </p:childTnLst>
                          </p:cTn>
                        </p:par>
                        <p:par>
                          <p:cTn id="26" fill="hold">
                            <p:stCondLst>
                              <p:cond delay="9500"/>
                            </p:stCondLst>
                            <p:childTnLst>
                              <p:par>
                                <p:cTn id="27" presetID="22" presetClass="entr" presetSubtype="1" fill="hold" grpId="0" nodeType="afterEffect">
                                  <p:stCondLst>
                                    <p:cond delay="50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2000"/>
                                        <p:tgtEl>
                                          <p:spTgt spid="18"/>
                                        </p:tgtEl>
                                      </p:cBhvr>
                                    </p:animEffect>
                                  </p:childTnLst>
                                </p:cTn>
                              </p:par>
                              <p:par>
                                <p:cTn id="30" presetID="1" presetClass="emph" presetSubtype="2" accel="1500" decel="1500" fill="hold" nodeType="withEffect">
                                  <p:stCondLst>
                                    <p:cond delay="500"/>
                                  </p:stCondLst>
                                  <p:childTnLst>
                                    <p:animClr clrSpc="rgb" dir="cw">
                                      <p:cBhvr>
                                        <p:cTn id="31" dur="2000" fill="hold"/>
                                        <p:tgtEl>
                                          <p:spTgt spid="20"/>
                                        </p:tgtEl>
                                        <p:attrNameLst>
                                          <p:attrName>fillcolor</p:attrName>
                                        </p:attrNameLst>
                                      </p:cBhvr>
                                      <p:to>
                                        <a:schemeClr val="hlink"/>
                                      </p:to>
                                    </p:animClr>
                                    <p:set>
                                      <p:cBhvr>
                                        <p:cTn id="32" dur="2000" fill="hold"/>
                                        <p:tgtEl>
                                          <p:spTgt spid="20"/>
                                        </p:tgtEl>
                                        <p:attrNameLst>
                                          <p:attrName>fill.type</p:attrName>
                                        </p:attrNameLst>
                                      </p:cBhvr>
                                      <p:to>
                                        <p:strVal val="solid"/>
                                      </p:to>
                                    </p:set>
                                    <p:set>
                                      <p:cBhvr>
                                        <p:cTn id="33" dur="2000" fill="hold"/>
                                        <p:tgtEl>
                                          <p:spTgt spid="20"/>
                                        </p:tgtEl>
                                        <p:attrNameLst>
                                          <p:attrName>fill.on</p:attrName>
                                        </p:attrNameLst>
                                      </p:cBhvr>
                                      <p:to>
                                        <p:strVal val="true"/>
                                      </p:to>
                                    </p:set>
                                  </p:childTnLst>
                                </p:cTn>
                              </p:par>
                            </p:childTnLst>
                          </p:cTn>
                        </p:par>
                        <p:par>
                          <p:cTn id="34" fill="hold">
                            <p:stCondLst>
                              <p:cond delay="12000"/>
                            </p:stCondLst>
                            <p:childTnLst>
                              <p:par>
                                <p:cTn id="35" presetID="22" presetClass="entr" presetSubtype="1" fill="hold" grpId="0" nodeType="afterEffect">
                                  <p:stCondLst>
                                    <p:cond delay="50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3000"/>
                                        <p:tgtEl>
                                          <p:spTgt spid="21"/>
                                        </p:tgtEl>
                                      </p:cBhvr>
                                    </p:animEffect>
                                  </p:childTnLst>
                                </p:cTn>
                              </p:par>
                            </p:childTnLst>
                          </p:cTn>
                        </p:par>
                        <p:par>
                          <p:cTn id="38" fill="hold">
                            <p:stCondLst>
                              <p:cond delay="15500"/>
                            </p:stCondLst>
                            <p:childTnLst>
                              <p:par>
                                <p:cTn id="39" presetID="1" presetClass="emph" presetSubtype="2" accel="1500" decel="1500" fill="hold" nodeType="afterEffect">
                                  <p:stCondLst>
                                    <p:cond delay="0"/>
                                  </p:stCondLst>
                                  <p:childTnLst>
                                    <p:animClr clrSpc="rgb" dir="cw">
                                      <p:cBhvr>
                                        <p:cTn id="40" dur="5000" fill="hold"/>
                                        <p:tgtEl>
                                          <p:spTgt spid="19"/>
                                        </p:tgtEl>
                                        <p:attrNameLst>
                                          <p:attrName>fillcolor</p:attrName>
                                        </p:attrNameLst>
                                      </p:cBhvr>
                                      <p:to>
                                        <a:schemeClr val="hlink"/>
                                      </p:to>
                                    </p:animClr>
                                    <p:set>
                                      <p:cBhvr>
                                        <p:cTn id="41" dur="5000" fill="hold"/>
                                        <p:tgtEl>
                                          <p:spTgt spid="19"/>
                                        </p:tgtEl>
                                        <p:attrNameLst>
                                          <p:attrName>fill.type</p:attrName>
                                        </p:attrNameLst>
                                      </p:cBhvr>
                                      <p:to>
                                        <p:strVal val="solid"/>
                                      </p:to>
                                    </p:set>
                                    <p:set>
                                      <p:cBhvr>
                                        <p:cTn id="42" dur="5000" fill="hold"/>
                                        <p:tgtEl>
                                          <p:spTgt spid="19"/>
                                        </p:tgtEl>
                                        <p:attrNameLst>
                                          <p:attrName>fill.on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8"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E3C07A9-1A30-4564-8FC1-C8E324DD8D1C}"/>
              </a:ext>
            </a:extLst>
          </p:cNvPr>
          <p:cNvGraphicFramePr>
            <a:graphicFrameLocks noGrp="1"/>
          </p:cNvGraphicFramePr>
          <p:nvPr>
            <p:extLst>
              <p:ext uri="{D42A27DB-BD31-4B8C-83A1-F6EECF244321}">
                <p14:modId xmlns:p14="http://schemas.microsoft.com/office/powerpoint/2010/main" val="297319333"/>
              </p:ext>
            </p:extLst>
          </p:nvPr>
        </p:nvGraphicFramePr>
        <p:xfrm>
          <a:off x="1466661" y="1841127"/>
          <a:ext cx="6204138" cy="4913716"/>
        </p:xfrm>
        <a:graphic>
          <a:graphicData uri="http://schemas.openxmlformats.org/drawingml/2006/table">
            <a:tbl>
              <a:tblPr/>
              <a:tblGrid>
                <a:gridCol w="2486959">
                  <a:extLst>
                    <a:ext uri="{9D8B030D-6E8A-4147-A177-3AD203B41FA5}">
                      <a16:colId xmlns:a16="http://schemas.microsoft.com/office/drawing/2014/main" val="2233244126"/>
                    </a:ext>
                  </a:extLst>
                </a:gridCol>
                <a:gridCol w="743217">
                  <a:extLst>
                    <a:ext uri="{9D8B030D-6E8A-4147-A177-3AD203B41FA5}">
                      <a16:colId xmlns:a16="http://schemas.microsoft.com/office/drawing/2014/main" val="150990981"/>
                    </a:ext>
                  </a:extLst>
                </a:gridCol>
                <a:gridCol w="910702">
                  <a:extLst>
                    <a:ext uri="{9D8B030D-6E8A-4147-A177-3AD203B41FA5}">
                      <a16:colId xmlns:a16="http://schemas.microsoft.com/office/drawing/2014/main" val="3850597615"/>
                    </a:ext>
                  </a:extLst>
                </a:gridCol>
                <a:gridCol w="983978">
                  <a:extLst>
                    <a:ext uri="{9D8B030D-6E8A-4147-A177-3AD203B41FA5}">
                      <a16:colId xmlns:a16="http://schemas.microsoft.com/office/drawing/2014/main" val="2517731752"/>
                    </a:ext>
                  </a:extLst>
                </a:gridCol>
                <a:gridCol w="1079282">
                  <a:extLst>
                    <a:ext uri="{9D8B030D-6E8A-4147-A177-3AD203B41FA5}">
                      <a16:colId xmlns:a16="http://schemas.microsoft.com/office/drawing/2014/main" val="1746241477"/>
                    </a:ext>
                  </a:extLst>
                </a:gridCol>
              </a:tblGrid>
              <a:tr h="333507">
                <a:tc gridSpan="5">
                  <a:txBody>
                    <a:bodyPr/>
                    <a:lstStyle/>
                    <a:p>
                      <a:pPr algn="ctr" rtl="0" fontAlgn="t"/>
                      <a:r>
                        <a:rPr lang="en-CA" sz="1500" b="1" i="0" u="none" strike="noStrike" dirty="0">
                          <a:solidFill>
                            <a:srgbClr val="000000"/>
                          </a:solidFill>
                          <a:effectLst/>
                          <a:latin typeface="Calibri" panose="020F0502020204030204" pitchFamily="34" charset="0"/>
                        </a:rPr>
                        <a:t>Municipal Solid Waste (MSW) – 5 @ ATS2000</a:t>
                      </a:r>
                    </a:p>
                  </a:txBody>
                  <a:tcPr marL="5286" marR="5286" marT="5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804310333"/>
                  </a:ext>
                </a:extLst>
              </a:tr>
              <a:tr h="227632">
                <a:tc rowSpan="2">
                  <a:txBody>
                    <a:bodyPr/>
                    <a:lstStyle/>
                    <a:p>
                      <a:pPr algn="l" rtl="0" fontAlgn="ctr"/>
                      <a:r>
                        <a:rPr lang="en-CA" sz="1500" b="1" i="0" u="none" strike="noStrike" dirty="0">
                          <a:solidFill>
                            <a:srgbClr val="0F243E"/>
                          </a:solidFill>
                          <a:effectLst/>
                          <a:latin typeface="Calibri" panose="020F0502020204030204" pitchFamily="34" charset="0"/>
                        </a:rPr>
                        <a:t>Manufactured Product </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t"/>
                      <a:r>
                        <a:rPr lang="en-CA" sz="1300" b="1" i="0" u="none" strike="noStrike" dirty="0">
                          <a:solidFill>
                            <a:srgbClr val="000000"/>
                          </a:solidFill>
                          <a:effectLst/>
                          <a:latin typeface="Calibri" panose="020F0502020204030204" pitchFamily="34" charset="0"/>
                        </a:rPr>
                        <a:t>% of </a:t>
                      </a:r>
                    </a:p>
                  </a:txBody>
                  <a:tcPr marL="5286" marR="5286" marT="5286"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DAC"/>
                    </a:solidFill>
                  </a:tcPr>
                </a:tc>
                <a:tc>
                  <a:txBody>
                    <a:bodyPr/>
                    <a:lstStyle/>
                    <a:p>
                      <a:pPr algn="ctr" rtl="0" fontAlgn="t"/>
                      <a:r>
                        <a:rPr lang="en-CA" sz="1300" b="1" i="0" u="none" strike="noStrike" dirty="0">
                          <a:solidFill>
                            <a:srgbClr val="000000"/>
                          </a:solidFill>
                          <a:effectLst/>
                          <a:latin typeface="Calibri" panose="020F0502020204030204" pitchFamily="34" charset="0"/>
                        </a:rPr>
                        <a:t>Annual </a:t>
                      </a:r>
                    </a:p>
                  </a:txBody>
                  <a:tcPr marL="5286" marR="5286" marT="5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DAC"/>
                    </a:solidFill>
                  </a:tcPr>
                </a:tc>
                <a:tc rowSpan="2">
                  <a:txBody>
                    <a:bodyPr/>
                    <a:lstStyle/>
                    <a:p>
                      <a:pPr algn="ctr" rtl="0" fontAlgn="t"/>
                      <a:r>
                        <a:rPr lang="en-CA" sz="1300" b="1" i="0" u="none" strike="noStrike" dirty="0">
                          <a:solidFill>
                            <a:srgbClr val="000000"/>
                          </a:solidFill>
                          <a:effectLst/>
                          <a:latin typeface="Calibri" panose="020F0502020204030204" pitchFamily="34" charset="0"/>
                        </a:rPr>
                        <a:t>Price Per Tonne </a:t>
                      </a:r>
                    </a:p>
                  </a:txBody>
                  <a:tcPr marL="5286" marR="5286" marT="5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rowSpan="2">
                  <a:txBody>
                    <a:bodyPr/>
                    <a:lstStyle/>
                    <a:p>
                      <a:pPr algn="ctr" rtl="0" fontAlgn="t"/>
                      <a:r>
                        <a:rPr lang="en-CA" sz="1300" b="1" i="0" u="none" strike="noStrike" dirty="0">
                          <a:solidFill>
                            <a:srgbClr val="000000"/>
                          </a:solidFill>
                          <a:effectLst/>
                          <a:latin typeface="Calibri" panose="020F0502020204030204" pitchFamily="34" charset="0"/>
                        </a:rPr>
                        <a:t>Revenue </a:t>
                      </a:r>
                    </a:p>
                  </a:txBody>
                  <a:tcPr marL="5286" marR="5286" marT="5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286253850"/>
                  </a:ext>
                </a:extLst>
              </a:tr>
              <a:tr h="227632">
                <a:tc vMerge="1">
                  <a:txBody>
                    <a:bodyPr/>
                    <a:lstStyle/>
                    <a:p>
                      <a:endParaRPr lang="en-CA"/>
                    </a:p>
                  </a:txBody>
                  <a:tcPr/>
                </a:tc>
                <a:tc>
                  <a:txBody>
                    <a:bodyPr/>
                    <a:lstStyle/>
                    <a:p>
                      <a:pPr algn="ctr" rtl="0" fontAlgn="t"/>
                      <a:r>
                        <a:rPr lang="en-CA" sz="1300" b="1" i="0" u="none" strike="noStrike">
                          <a:solidFill>
                            <a:srgbClr val="000000"/>
                          </a:solidFill>
                          <a:effectLst/>
                          <a:latin typeface="Calibri" panose="020F0502020204030204" pitchFamily="34" charset="0"/>
                        </a:rPr>
                        <a:t>Output </a:t>
                      </a:r>
                    </a:p>
                  </a:txBody>
                  <a:tcPr marL="5286" marR="5286" marT="5286"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t"/>
                      <a:r>
                        <a:rPr lang="en-CA" sz="1300" b="1" i="0" u="none" strike="noStrike">
                          <a:solidFill>
                            <a:srgbClr val="000000"/>
                          </a:solidFill>
                          <a:effectLst/>
                          <a:latin typeface="Calibri" panose="020F0502020204030204" pitchFamily="34" charset="0"/>
                        </a:rPr>
                        <a:t>Output </a:t>
                      </a:r>
                    </a:p>
                  </a:txBody>
                  <a:tcPr marL="5286" marR="5286" marT="528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DAC"/>
                    </a:solidFill>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4098589097"/>
                  </a:ext>
                </a:extLst>
              </a:tr>
              <a:tr h="227632">
                <a:tc>
                  <a:txBody>
                    <a:bodyPr/>
                    <a:lstStyle/>
                    <a:p>
                      <a:pPr algn="l" rtl="0" fontAlgn="ctr"/>
                      <a:r>
                        <a:rPr lang="en-CA" sz="1300" b="0" i="0" u="none" strike="noStrike" dirty="0">
                          <a:solidFill>
                            <a:srgbClr val="0F243E"/>
                          </a:solidFill>
                          <a:effectLst/>
                          <a:latin typeface="Calibri" panose="020F0502020204030204" pitchFamily="34" charset="0"/>
                        </a:rPr>
                        <a:t>Light Fuel Oil </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200" b="0" i="0" u="none" strike="noStrike">
                          <a:solidFill>
                            <a:srgbClr val="000000"/>
                          </a:solidFill>
                          <a:effectLst/>
                          <a:latin typeface="Calibri" panose="020F0502020204030204" pitchFamily="34" charset="0"/>
                        </a:rPr>
                        <a:t>40%</a:t>
                      </a:r>
                    </a:p>
                  </a:txBody>
                  <a:tcPr marL="5286" marR="5286" marT="52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rtl="0" fontAlgn="ctr"/>
                      <a:r>
                        <a:rPr lang="en-CA" sz="1200" b="0" i="0" u="none" strike="noStrike" dirty="0">
                          <a:solidFill>
                            <a:srgbClr val="000000"/>
                          </a:solidFill>
                          <a:effectLst/>
                          <a:latin typeface="Calibri" panose="020F0502020204030204" pitchFamily="34" charset="0"/>
                        </a:rPr>
                        <a:t>26,862</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$400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$10,744,800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1446599531"/>
                  </a:ext>
                </a:extLst>
              </a:tr>
              <a:tr h="227632">
                <a:tc>
                  <a:txBody>
                    <a:bodyPr/>
                    <a:lstStyle/>
                    <a:p>
                      <a:pPr algn="l" rtl="0" fontAlgn="ctr"/>
                      <a:r>
                        <a:rPr lang="en-CA" sz="1300" b="0" i="0" u="none" strike="noStrike" dirty="0">
                          <a:solidFill>
                            <a:srgbClr val="0F243E"/>
                          </a:solidFill>
                          <a:effectLst/>
                          <a:latin typeface="Calibri" panose="020F0502020204030204" pitchFamily="34" charset="0"/>
                        </a:rPr>
                        <a:t>Bio Oil</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200" b="0" i="0" u="none" strike="noStrike" dirty="0">
                          <a:solidFill>
                            <a:srgbClr val="000000"/>
                          </a:solidFill>
                          <a:effectLst/>
                          <a:latin typeface="Calibri" panose="020F0502020204030204" pitchFamily="34" charset="0"/>
                        </a:rPr>
                        <a:t>40%</a:t>
                      </a:r>
                    </a:p>
                  </a:txBody>
                  <a:tcPr marL="5286" marR="5286" marT="52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ctr"/>
                      <a:r>
                        <a:rPr lang="en-CA" sz="1200" b="0" i="0" u="none" strike="noStrike" dirty="0">
                          <a:solidFill>
                            <a:srgbClr val="000000"/>
                          </a:solidFill>
                          <a:effectLst/>
                          <a:latin typeface="Calibri" panose="020F0502020204030204" pitchFamily="34" charset="0"/>
                        </a:rPr>
                        <a:t>5,091</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$200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200" b="0" i="0" u="none" strike="noStrike" dirty="0">
                          <a:solidFill>
                            <a:srgbClr val="000000"/>
                          </a:solidFill>
                          <a:effectLst/>
                          <a:latin typeface="Calibri" panose="020F0502020204030204" pitchFamily="34" charset="0"/>
                        </a:rPr>
                        <a:t>$1,018,273</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1896097389"/>
                  </a:ext>
                </a:extLst>
              </a:tr>
              <a:tr h="227632">
                <a:tc>
                  <a:txBody>
                    <a:bodyPr/>
                    <a:lstStyle/>
                    <a:p>
                      <a:pPr algn="l" rtl="0" fontAlgn="ctr"/>
                      <a:r>
                        <a:rPr lang="en-CA" sz="1300" b="0" i="0" u="none" strike="noStrike" dirty="0">
                          <a:solidFill>
                            <a:srgbClr val="0F243E"/>
                          </a:solidFill>
                          <a:effectLst/>
                          <a:latin typeface="Calibri" panose="020F0502020204030204" pitchFamily="34" charset="0"/>
                        </a:rPr>
                        <a:t>Activated Carbon</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endParaRPr lang="en-CA" sz="1200" b="0" i="0" u="none" strike="noStrike" dirty="0">
                        <a:solidFill>
                          <a:srgbClr val="000000"/>
                        </a:solidFill>
                        <a:effectLst/>
                        <a:latin typeface="Calibri" panose="020F0502020204030204" pitchFamily="34" charset="0"/>
                      </a:endParaRPr>
                    </a:p>
                  </a:txBody>
                  <a:tcPr marL="5286" marR="5286" marT="52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rtl="0" fontAlgn="ctr"/>
                      <a:r>
                        <a:rPr lang="en-CA" sz="1200" b="0" i="0" u="none" strike="noStrike" dirty="0">
                          <a:solidFill>
                            <a:srgbClr val="000000"/>
                          </a:solidFill>
                          <a:effectLst/>
                          <a:latin typeface="Calibri" panose="020F0502020204030204" pitchFamily="34" charset="0"/>
                        </a:rPr>
                        <a:t>31,821</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$2,500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$79,552,584</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2292490941"/>
                  </a:ext>
                </a:extLst>
              </a:tr>
              <a:tr h="227632">
                <a:tc>
                  <a:txBody>
                    <a:bodyPr/>
                    <a:lstStyle/>
                    <a:p>
                      <a:pPr algn="l" rtl="0" fontAlgn="ctr"/>
                      <a:r>
                        <a:rPr lang="en-CA" sz="1300" b="0" i="0" u="none" strike="noStrike" dirty="0">
                          <a:solidFill>
                            <a:srgbClr val="0F243E"/>
                          </a:solidFill>
                          <a:effectLst/>
                          <a:latin typeface="Calibri" panose="020F0502020204030204" pitchFamily="34" charset="0"/>
                        </a:rPr>
                        <a:t>Recovered Steel</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200" b="0" i="0" u="none" strike="noStrike" dirty="0">
                          <a:solidFill>
                            <a:srgbClr val="000000"/>
                          </a:solidFill>
                          <a:effectLst/>
                          <a:latin typeface="Calibri" panose="020F0502020204030204" pitchFamily="34" charset="0"/>
                        </a:rPr>
                        <a:t>2.3%</a:t>
                      </a:r>
                    </a:p>
                  </a:txBody>
                  <a:tcPr marL="5286" marR="5286" marT="52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rtl="0" fontAlgn="ctr"/>
                      <a:r>
                        <a:rPr lang="en-CA" sz="1200" b="0" i="0" u="none" strike="noStrike" dirty="0">
                          <a:solidFill>
                            <a:srgbClr val="000000"/>
                          </a:solidFill>
                          <a:effectLst/>
                          <a:latin typeface="Calibri" panose="020F0502020204030204" pitchFamily="34" charset="0"/>
                        </a:rPr>
                        <a:t>4,175</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$300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$1,252,350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3454262188"/>
                  </a:ext>
                </a:extLst>
              </a:tr>
              <a:tr h="227632">
                <a:tc>
                  <a:txBody>
                    <a:bodyPr/>
                    <a:lstStyle/>
                    <a:p>
                      <a:pPr algn="l" rtl="0" fontAlgn="ctr"/>
                      <a:r>
                        <a:rPr lang="en-CA" sz="1300" b="0" i="0" u="none" strike="noStrike" dirty="0">
                          <a:solidFill>
                            <a:srgbClr val="0F243E"/>
                          </a:solidFill>
                          <a:effectLst/>
                          <a:latin typeface="Calibri" panose="020F0502020204030204" pitchFamily="34" charset="0"/>
                        </a:rPr>
                        <a:t>Glass</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200" b="0" i="0" u="none" strike="noStrike" dirty="0">
                          <a:solidFill>
                            <a:srgbClr val="000000"/>
                          </a:solidFill>
                          <a:effectLst/>
                          <a:latin typeface="Calibri" panose="020F0502020204030204" pitchFamily="34" charset="0"/>
                        </a:rPr>
                        <a:t>3.6%</a:t>
                      </a:r>
                    </a:p>
                  </a:txBody>
                  <a:tcPr marL="5286" marR="5286" marT="52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rtl="0" fontAlgn="ctr"/>
                      <a:r>
                        <a:rPr lang="en-CA" sz="1200" b="0" i="0" u="none" strike="noStrike" dirty="0">
                          <a:solidFill>
                            <a:srgbClr val="000000"/>
                          </a:solidFill>
                          <a:effectLst/>
                          <a:latin typeface="Calibri" panose="020F0502020204030204" pitchFamily="34" charset="0"/>
                        </a:rPr>
                        <a:t>6,534</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$100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$653,400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440169426"/>
                  </a:ext>
                </a:extLst>
              </a:tr>
              <a:tr h="227632">
                <a:tc>
                  <a:txBody>
                    <a:bodyPr/>
                    <a:lstStyle/>
                    <a:p>
                      <a:pPr algn="l" rtl="0" fontAlgn="ctr"/>
                      <a:r>
                        <a:rPr lang="en-CA" sz="1300" b="0" i="0" u="none" strike="noStrike" dirty="0">
                          <a:solidFill>
                            <a:srgbClr val="0F243E"/>
                          </a:solidFill>
                          <a:effectLst/>
                          <a:latin typeface="Calibri" panose="020F0502020204030204" pitchFamily="34" charset="0"/>
                        </a:rPr>
                        <a:t>PET &amp; PVC</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200" b="0" i="0" u="none" strike="noStrike" dirty="0">
                          <a:solidFill>
                            <a:srgbClr val="000000"/>
                          </a:solidFill>
                          <a:effectLst/>
                          <a:latin typeface="Calibri" panose="020F0502020204030204" pitchFamily="34" charset="0"/>
                        </a:rPr>
                        <a:t>4%</a:t>
                      </a:r>
                    </a:p>
                  </a:txBody>
                  <a:tcPr marL="5286" marR="5286" marT="52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rtl="0" fontAlgn="ctr"/>
                      <a:r>
                        <a:rPr lang="en-CA" sz="1200" b="0" i="0" u="none" strike="noStrike" dirty="0">
                          <a:solidFill>
                            <a:srgbClr val="000000"/>
                          </a:solidFill>
                          <a:effectLst/>
                          <a:latin typeface="Calibri" panose="020F0502020204030204" pitchFamily="34" charset="0"/>
                        </a:rPr>
                        <a:t>7,260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$1,000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$7,260,000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3002687195"/>
                  </a:ext>
                </a:extLst>
              </a:tr>
              <a:tr h="227632">
                <a:tc>
                  <a:txBody>
                    <a:bodyPr/>
                    <a:lstStyle/>
                    <a:p>
                      <a:pPr algn="l" rtl="0" fontAlgn="ctr"/>
                      <a:r>
                        <a:rPr lang="en-CA" sz="1300" b="0" i="0" u="none" strike="noStrike" dirty="0">
                          <a:solidFill>
                            <a:srgbClr val="0F243E"/>
                          </a:solidFill>
                          <a:effectLst/>
                          <a:latin typeface="Calibri" panose="020F0502020204030204" pitchFamily="34" charset="0"/>
                        </a:rPr>
                        <a:t>Tipping Fee</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200" b="0" i="0" u="none" strike="noStrike">
                          <a:solidFill>
                            <a:srgbClr val="000000"/>
                          </a:solidFill>
                          <a:effectLst/>
                          <a:latin typeface="Calibri" panose="020F0502020204030204" pitchFamily="34" charset="0"/>
                        </a:rPr>
                        <a:t> </a:t>
                      </a:r>
                    </a:p>
                  </a:txBody>
                  <a:tcPr marL="5286" marR="5286" marT="52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rtl="0" fontAlgn="ctr"/>
                      <a:r>
                        <a:rPr lang="en-CA" sz="1200" b="0" i="0" u="none" strike="noStrike" dirty="0">
                          <a:solidFill>
                            <a:srgbClr val="000000"/>
                          </a:solidFill>
                          <a:effectLst/>
                          <a:latin typeface="Calibri" panose="020F0502020204030204" pitchFamily="34" charset="0"/>
                        </a:rPr>
                        <a:t>310,250 </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$100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$31,025,000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761998903"/>
                  </a:ext>
                </a:extLst>
              </a:tr>
              <a:tr h="227632">
                <a:tc>
                  <a:txBody>
                    <a:bodyPr/>
                    <a:lstStyle/>
                    <a:p>
                      <a:pPr algn="l" rtl="0" fontAlgn="ctr"/>
                      <a:r>
                        <a:rPr lang="en-CA" sz="1300" b="1" i="0" u="none" strike="noStrike" dirty="0">
                          <a:solidFill>
                            <a:srgbClr val="0F243E"/>
                          </a:solidFill>
                          <a:effectLst/>
                          <a:latin typeface="Calibri" panose="020F0502020204030204" pitchFamily="34" charset="0"/>
                        </a:rPr>
                        <a:t>Total Revenue </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200" b="0" i="0" u="none" strike="noStrike">
                          <a:solidFill>
                            <a:srgbClr val="000000"/>
                          </a:solidFill>
                          <a:effectLst/>
                          <a:latin typeface="Calibri" panose="020F0502020204030204" pitchFamily="34" charset="0"/>
                        </a:rPr>
                        <a:t>90%</a:t>
                      </a:r>
                    </a:p>
                  </a:txBody>
                  <a:tcPr marL="5286" marR="5286" marT="52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200" b="1" i="0" u="none" strike="noStrike" dirty="0">
                          <a:solidFill>
                            <a:srgbClr val="000000"/>
                          </a:solidFill>
                          <a:effectLst/>
                          <a:latin typeface="Calibri" panose="020F0502020204030204" pitchFamily="34" charset="0"/>
                        </a:rPr>
                        <a:t>$131,506,407</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2704386236"/>
                  </a:ext>
                </a:extLst>
              </a:tr>
              <a:tr h="227632">
                <a:tc>
                  <a:txBody>
                    <a:bodyPr/>
                    <a:lstStyle/>
                    <a:p>
                      <a:pPr algn="l" rtl="0" fontAlgn="ctr"/>
                      <a:r>
                        <a:rPr lang="en-CA" sz="1300" b="0" i="0" u="none" strike="noStrike">
                          <a:solidFill>
                            <a:srgbClr val="0F243E"/>
                          </a:solidFill>
                          <a:effectLst/>
                          <a:latin typeface="Calibri" panose="020F0502020204030204" pitchFamily="34" charset="0"/>
                        </a:rPr>
                        <a:t>Approx. Operational Expenses </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286" marR="5286" marT="52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$23,473,191</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1911664719"/>
                  </a:ext>
                </a:extLst>
              </a:tr>
              <a:tr h="227632">
                <a:tc>
                  <a:txBody>
                    <a:bodyPr/>
                    <a:lstStyle/>
                    <a:p>
                      <a:pPr algn="l" rtl="0" fontAlgn="ctr"/>
                      <a:r>
                        <a:rPr lang="en-CA" sz="1300" b="0" i="0" u="none" strike="noStrike">
                          <a:solidFill>
                            <a:srgbClr val="0F243E"/>
                          </a:solidFill>
                          <a:effectLst/>
                          <a:latin typeface="Calibri" panose="020F0502020204030204" pitchFamily="34" charset="0"/>
                        </a:rPr>
                        <a:t>Royalty</a:t>
                      </a:r>
                    </a:p>
                  </a:txBody>
                  <a:tcPr marL="5286" marR="5286" marT="528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286" marR="5286" marT="528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$6,575,320</a:t>
                      </a:r>
                    </a:p>
                  </a:txBody>
                  <a:tcPr marL="5286" marR="5286" marT="528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1601232153"/>
                  </a:ext>
                </a:extLst>
              </a:tr>
              <a:tr h="227632">
                <a:tc>
                  <a:txBody>
                    <a:bodyPr/>
                    <a:lstStyle/>
                    <a:p>
                      <a:pPr algn="l" rtl="0" fontAlgn="b"/>
                      <a:r>
                        <a:rPr lang="en-CA" sz="1300" b="1" i="0" u="none" strike="noStrike">
                          <a:solidFill>
                            <a:srgbClr val="0F243E"/>
                          </a:solidFill>
                          <a:effectLst/>
                          <a:latin typeface="Calibri" panose="020F0502020204030204" pitchFamily="34" charset="0"/>
                        </a:rPr>
                        <a:t>Net Income  (before taxes) </a:t>
                      </a:r>
                    </a:p>
                  </a:txBody>
                  <a:tcPr marL="5286" marR="5286" marT="5286"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b"/>
                      <a:r>
                        <a:rPr lang="en-CA" sz="1200" b="0" i="0" u="none" strike="noStrike">
                          <a:solidFill>
                            <a:srgbClr val="000000"/>
                          </a:solidFill>
                          <a:effectLst/>
                          <a:latin typeface="Calibri" panose="020F0502020204030204" pitchFamily="34" charset="0"/>
                        </a:rPr>
                        <a:t> </a:t>
                      </a:r>
                    </a:p>
                  </a:txBody>
                  <a:tcPr marL="5286" marR="5286" marT="5286"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n-CA" sz="1200" b="0" i="0" u="none" strike="noStrike">
                          <a:solidFill>
                            <a:srgbClr val="000000"/>
                          </a:solidFill>
                          <a:effectLst/>
                          <a:latin typeface="Calibri" panose="020F0502020204030204" pitchFamily="34" charset="0"/>
                        </a:rPr>
                        <a:t> </a:t>
                      </a:r>
                    </a:p>
                  </a:txBody>
                  <a:tcPr marL="5286" marR="5286" marT="528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n-CA" sz="1200" b="0" i="0" u="none" strike="noStrike">
                          <a:solidFill>
                            <a:srgbClr val="000000"/>
                          </a:solidFill>
                          <a:effectLst/>
                          <a:latin typeface="Calibri" panose="020F0502020204030204" pitchFamily="34" charset="0"/>
                        </a:rPr>
                        <a:t> </a:t>
                      </a:r>
                    </a:p>
                  </a:txBody>
                  <a:tcPr marL="5286" marR="5286" marT="528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b"/>
                      <a:r>
                        <a:rPr lang="en-CA" sz="1200" b="1" i="0" u="none" strike="noStrike" dirty="0">
                          <a:solidFill>
                            <a:srgbClr val="000000"/>
                          </a:solidFill>
                          <a:effectLst/>
                          <a:latin typeface="Calibri" panose="020F0502020204030204" pitchFamily="34" charset="0"/>
                        </a:rPr>
                        <a:t>$101,457,896</a:t>
                      </a:r>
                    </a:p>
                  </a:txBody>
                  <a:tcPr marL="5286" marR="5286" marT="528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1344145198"/>
                  </a:ext>
                </a:extLst>
              </a:tr>
              <a:tr h="307038">
                <a:tc gridSpan="5">
                  <a:txBody>
                    <a:bodyPr/>
                    <a:lstStyle/>
                    <a:p>
                      <a:pPr algn="l" rtl="0" fontAlgn="b"/>
                      <a:r>
                        <a:rPr lang="en-CA" sz="1200" b="0" i="0" u="none" strike="noStrike" dirty="0">
                          <a:solidFill>
                            <a:srgbClr val="000000"/>
                          </a:solidFill>
                          <a:effectLst/>
                          <a:latin typeface="Calibri" panose="020F0502020204030204" pitchFamily="34" charset="0"/>
                        </a:rPr>
                        <a:t>Notes:  </a:t>
                      </a:r>
                    </a:p>
                  </a:txBody>
                  <a:tcPr marL="5286" marR="5286" marT="5286"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745604223"/>
                  </a:ext>
                </a:extLst>
              </a:tr>
              <a:tr h="394269">
                <a:tc gridSpan="5">
                  <a:txBody>
                    <a:bodyPr/>
                    <a:lstStyle/>
                    <a:p>
                      <a:pPr marL="171450" indent="-171450" algn="l" rtl="0" fontAlgn="t">
                        <a:buFont typeface="Arial" panose="020B0604020202020204" pitchFamily="34" charset="0"/>
                        <a:buChar char="•"/>
                      </a:pPr>
                      <a:r>
                        <a:rPr lang="en-CA" sz="1200" b="0" i="0" u="none" strike="noStrike" dirty="0">
                          <a:solidFill>
                            <a:srgbClr val="0D0D0D"/>
                          </a:solidFill>
                          <a:effectLst/>
                          <a:latin typeface="Calibri" panose="020F0502020204030204" pitchFamily="34" charset="0"/>
                        </a:rPr>
                        <a:t>Based on 850 Tonnes Per Day for 330 Operating Days Per Year</a:t>
                      </a:r>
                    </a:p>
                    <a:p>
                      <a:pPr marL="171450" indent="-171450" algn="l" rtl="0" fontAlgn="t">
                        <a:buFont typeface="Arial" panose="020B0604020202020204" pitchFamily="34" charset="0"/>
                        <a:buChar char="•"/>
                      </a:pPr>
                      <a:r>
                        <a:rPr lang="en-CA" sz="1200" b="0" i="0" u="none" strike="noStrike" dirty="0">
                          <a:solidFill>
                            <a:srgbClr val="0D0D0D"/>
                          </a:solidFill>
                          <a:effectLst/>
                          <a:latin typeface="Calibri" panose="020F0502020204030204" pitchFamily="34" charset="0"/>
                        </a:rPr>
                        <a:t>All figures are shown in US Dollars</a:t>
                      </a:r>
                    </a:p>
                  </a:txBody>
                  <a:tcPr marL="5286" marR="5286" marT="5286"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803930508"/>
                  </a:ext>
                </a:extLst>
              </a:tr>
              <a:tr h="782922">
                <a:tc gridSpan="5">
                  <a:txBody>
                    <a:bodyPr/>
                    <a:lstStyle/>
                    <a:p>
                      <a:pPr marL="171450" indent="-171450" algn="l" rtl="0" fontAlgn="t">
                        <a:buFont typeface="Arial" panose="020B0604020202020204" pitchFamily="34" charset="0"/>
                        <a:buChar char="•"/>
                      </a:pPr>
                      <a:r>
                        <a:rPr lang="en-CA" sz="1200" b="0" i="0" u="none" strike="noStrike" dirty="0">
                          <a:solidFill>
                            <a:srgbClr val="0D0D0D"/>
                          </a:solidFill>
                          <a:effectLst/>
                          <a:latin typeface="Calibri" panose="020F0502020204030204" pitchFamily="34" charset="0"/>
                        </a:rPr>
                        <a:t>Additional by-products may be produced that would both generate power and heat for the plant, and potentially produce additional revenue. </a:t>
                      </a:r>
                    </a:p>
                    <a:p>
                      <a:pPr marL="171450" indent="-171450" algn="l" rtl="0" fontAlgn="t">
                        <a:buFont typeface="Arial" panose="020B0604020202020204" pitchFamily="34" charset="0"/>
                        <a:buChar char="•"/>
                      </a:pPr>
                      <a:r>
                        <a:rPr lang="en-CA" sz="1200" b="0" i="0" u="none" strike="noStrike" dirty="0">
                          <a:solidFill>
                            <a:srgbClr val="0D0D0D"/>
                          </a:solidFill>
                          <a:effectLst/>
                          <a:latin typeface="Calibri" panose="020F0502020204030204" pitchFamily="34" charset="0"/>
                        </a:rPr>
                        <a:t>All </a:t>
                      </a:r>
                      <a:r>
                        <a:rPr lang="en-CA" sz="1200" b="0" i="0" u="none" strike="noStrike" dirty="0" err="1">
                          <a:solidFill>
                            <a:srgbClr val="0D0D0D"/>
                          </a:solidFill>
                          <a:effectLst/>
                          <a:latin typeface="Calibri" panose="020F0502020204030204" pitchFamily="34" charset="0"/>
                        </a:rPr>
                        <a:t>ProForma</a:t>
                      </a:r>
                      <a:r>
                        <a:rPr lang="en-CA" sz="1200" b="0" i="0" u="none" strike="noStrike" dirty="0">
                          <a:solidFill>
                            <a:srgbClr val="0D0D0D"/>
                          </a:solidFill>
                          <a:effectLst/>
                          <a:latin typeface="Calibri" panose="020F0502020204030204" pitchFamily="34" charset="0"/>
                        </a:rPr>
                        <a:t> financials are prepared by personnel from Magnum’s manufacturing Associate, MGI Thermolysis Systems Inc, with input from Emergent Waste Solutions Inc., Magnum’s Licensee for Canada.</a:t>
                      </a:r>
                    </a:p>
                  </a:txBody>
                  <a:tcPr marL="5286" marR="5286" marT="5286"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039602899"/>
                  </a:ext>
                </a:extLst>
              </a:tr>
            </a:tbl>
          </a:graphicData>
        </a:graphic>
      </p:graphicFrame>
      <p:sp>
        <p:nvSpPr>
          <p:cNvPr id="3" name="TextBox 2">
            <a:extLst>
              <a:ext uri="{FF2B5EF4-FFF2-40B4-BE49-F238E27FC236}">
                <a16:creationId xmlns:a16="http://schemas.microsoft.com/office/drawing/2014/main" id="{7514A29A-05E7-41C5-869A-8D8856BC8EA1}"/>
              </a:ext>
            </a:extLst>
          </p:cNvPr>
          <p:cNvSpPr txBox="1"/>
          <p:nvPr/>
        </p:nvSpPr>
        <p:spPr>
          <a:xfrm>
            <a:off x="3829049" y="640800"/>
            <a:ext cx="5314951" cy="1200329"/>
          </a:xfrm>
          <a:prstGeom prst="rect">
            <a:avLst/>
          </a:prstGeom>
          <a:noFill/>
        </p:spPr>
        <p:txBody>
          <a:bodyPr wrap="square" rtlCol="0">
            <a:spAutoFit/>
          </a:bodyPr>
          <a:lstStyle/>
          <a:p>
            <a:pPr algn="ctr"/>
            <a:r>
              <a:rPr lang="en-CA" sz="2400" b="1" dirty="0">
                <a:latin typeface="+mj-lt"/>
              </a:rPr>
              <a:t>Profit Potential for 5 ATS2000 Plants Processing – MSW, food waste, etc. for a small township</a:t>
            </a:r>
          </a:p>
        </p:txBody>
      </p:sp>
    </p:spTree>
    <p:extLst>
      <p:ext uri="{BB962C8B-B14F-4D97-AF65-F5344CB8AC3E}">
        <p14:creationId xmlns:p14="http://schemas.microsoft.com/office/powerpoint/2010/main" val="3521095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17799F-EF43-43CC-92F3-1ACA27D19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6860"/>
            <a:ext cx="9144000" cy="5000625"/>
          </a:xfrm>
          <a:prstGeom prst="rect">
            <a:avLst/>
          </a:prstGeom>
        </p:spPr>
      </p:pic>
      <p:sp>
        <p:nvSpPr>
          <p:cNvPr id="5" name="Rectangle 4">
            <a:extLst>
              <a:ext uri="{FF2B5EF4-FFF2-40B4-BE49-F238E27FC236}">
                <a16:creationId xmlns:a16="http://schemas.microsoft.com/office/drawing/2014/main" id="{A6CE28A6-3819-4B91-B97D-DBD6C9519B75}"/>
              </a:ext>
            </a:extLst>
          </p:cNvPr>
          <p:cNvSpPr/>
          <p:nvPr/>
        </p:nvSpPr>
        <p:spPr>
          <a:xfrm>
            <a:off x="115615" y="6379829"/>
            <a:ext cx="8912771" cy="292388"/>
          </a:xfrm>
          <a:prstGeom prst="rect">
            <a:avLst/>
          </a:prstGeom>
        </p:spPr>
        <p:txBody>
          <a:bodyPr wrap="square">
            <a:spAutoFit/>
          </a:bodyPr>
          <a:lstStyle/>
          <a:p>
            <a:r>
              <a:rPr lang="en-CA" sz="1300" b="1" dirty="0"/>
              <a:t>https://bioscienceresource.org/sewage-sludge-biosolids-land-application-health-risks-and-regulation-2/</a:t>
            </a:r>
          </a:p>
        </p:txBody>
      </p:sp>
      <p:sp>
        <p:nvSpPr>
          <p:cNvPr id="6" name="TextBox 5">
            <a:extLst>
              <a:ext uri="{FF2B5EF4-FFF2-40B4-BE49-F238E27FC236}">
                <a16:creationId xmlns:a16="http://schemas.microsoft.com/office/drawing/2014/main" id="{456D711A-0335-4F9D-8F6D-E7B4875CDCA7}"/>
              </a:ext>
            </a:extLst>
          </p:cNvPr>
          <p:cNvSpPr txBox="1"/>
          <p:nvPr/>
        </p:nvSpPr>
        <p:spPr>
          <a:xfrm>
            <a:off x="6319125" y="640800"/>
            <a:ext cx="2824875" cy="461665"/>
          </a:xfrm>
          <a:prstGeom prst="rect">
            <a:avLst/>
          </a:prstGeom>
          <a:noFill/>
        </p:spPr>
        <p:txBody>
          <a:bodyPr wrap="square" rtlCol="0">
            <a:spAutoFit/>
          </a:bodyPr>
          <a:lstStyle/>
          <a:p>
            <a:r>
              <a:rPr lang="en-CA" sz="2400" b="1" dirty="0"/>
              <a:t>Sewage Biosolids</a:t>
            </a:r>
          </a:p>
        </p:txBody>
      </p:sp>
    </p:spTree>
    <p:extLst>
      <p:ext uri="{BB962C8B-B14F-4D97-AF65-F5344CB8AC3E}">
        <p14:creationId xmlns:p14="http://schemas.microsoft.com/office/powerpoint/2010/main" val="4152460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ewage sludge land utilization and the environment graph">
            <a:extLst>
              <a:ext uri="{FF2B5EF4-FFF2-40B4-BE49-F238E27FC236}">
                <a16:creationId xmlns:a16="http://schemas.microsoft.com/office/drawing/2014/main" id="{BFE404D4-0011-41A2-8B48-D9D7EEE61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4273" y="1245711"/>
            <a:ext cx="4855630" cy="48996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7AFE291-AA41-4B56-A80B-20EEF3EFE720}"/>
              </a:ext>
            </a:extLst>
          </p:cNvPr>
          <p:cNvSpPr txBox="1"/>
          <p:nvPr/>
        </p:nvSpPr>
        <p:spPr>
          <a:xfrm>
            <a:off x="3055474" y="640800"/>
            <a:ext cx="6088526" cy="461665"/>
          </a:xfrm>
          <a:prstGeom prst="rect">
            <a:avLst/>
          </a:prstGeom>
          <a:noFill/>
        </p:spPr>
        <p:txBody>
          <a:bodyPr wrap="none" rtlCol="0">
            <a:spAutoFit/>
          </a:bodyPr>
          <a:lstStyle/>
          <a:p>
            <a:r>
              <a:rPr lang="en-CA" sz="2400" b="1" dirty="0"/>
              <a:t>Data from China – Disposing of Biosolids</a:t>
            </a:r>
          </a:p>
        </p:txBody>
      </p:sp>
      <p:sp>
        <p:nvSpPr>
          <p:cNvPr id="3" name="Rectangle 2">
            <a:extLst>
              <a:ext uri="{FF2B5EF4-FFF2-40B4-BE49-F238E27FC236}">
                <a16:creationId xmlns:a16="http://schemas.microsoft.com/office/drawing/2014/main" id="{446CF20E-7754-407C-8B18-5C6B9AAF5510}"/>
              </a:ext>
            </a:extLst>
          </p:cNvPr>
          <p:cNvSpPr/>
          <p:nvPr/>
        </p:nvSpPr>
        <p:spPr>
          <a:xfrm>
            <a:off x="126125" y="6350169"/>
            <a:ext cx="8692055" cy="507831"/>
          </a:xfrm>
          <a:prstGeom prst="rect">
            <a:avLst/>
          </a:prstGeom>
        </p:spPr>
        <p:txBody>
          <a:bodyPr wrap="square">
            <a:spAutoFit/>
          </a:bodyPr>
          <a:lstStyle/>
          <a:p>
            <a:pPr algn="ctr"/>
            <a:r>
              <a:rPr lang="en-CA" sz="900" dirty="0">
                <a:solidFill>
                  <a:srgbClr val="2E414F"/>
                </a:solidFill>
                <a:latin typeface="Courier New" panose="02070309020205020404" pitchFamily="49" charset="0"/>
              </a:rPr>
              <a:t>@article{Chen2012UtilizationOU, title={Utilization of urban sewage sludge: Chinese perspectives.}, author={Hong Chen and S-H Yan and Z-L Ye and H-J Meng and Y Zhu}, journal={Environmental science and pollution research international}, year={2012}, volume={19 5}, pages={1454-63} }</a:t>
            </a:r>
            <a:endParaRPr lang="en-CA" sz="900" dirty="0"/>
          </a:p>
        </p:txBody>
      </p:sp>
      <p:sp>
        <p:nvSpPr>
          <p:cNvPr id="4" name="TextBox 3">
            <a:extLst>
              <a:ext uri="{FF2B5EF4-FFF2-40B4-BE49-F238E27FC236}">
                <a16:creationId xmlns:a16="http://schemas.microsoft.com/office/drawing/2014/main" id="{7B896455-DE2D-4505-9CED-6589A3CD36F3}"/>
              </a:ext>
            </a:extLst>
          </p:cNvPr>
          <p:cNvSpPr txBox="1"/>
          <p:nvPr/>
        </p:nvSpPr>
        <p:spPr>
          <a:xfrm>
            <a:off x="271844" y="3013501"/>
            <a:ext cx="3102429" cy="830997"/>
          </a:xfrm>
          <a:prstGeom prst="rect">
            <a:avLst/>
          </a:prstGeom>
          <a:noFill/>
        </p:spPr>
        <p:txBody>
          <a:bodyPr wrap="square" rtlCol="0">
            <a:spAutoFit/>
          </a:bodyPr>
          <a:lstStyle/>
          <a:p>
            <a:r>
              <a:rPr lang="en-CA" sz="1200" dirty="0">
                <a:latin typeface="Calibri" panose="020F0502020204030204" pitchFamily="34" charset="0"/>
                <a:cs typeface="Calibri" panose="020F0502020204030204" pitchFamily="34" charset="0"/>
              </a:rPr>
              <a:t>Sewage sludge (biosolids) refers to the residual, semi-solid material that is produced as a by-product during sewage treatment of industrial or municipal wastewater.</a:t>
            </a:r>
          </a:p>
        </p:txBody>
      </p:sp>
    </p:spTree>
    <p:extLst>
      <p:ext uri="{BB962C8B-B14F-4D97-AF65-F5344CB8AC3E}">
        <p14:creationId xmlns:p14="http://schemas.microsoft.com/office/powerpoint/2010/main" val="1086401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F6B84C-F0DA-41EC-86FD-843FD2D7998D}"/>
              </a:ext>
            </a:extLst>
          </p:cNvPr>
          <p:cNvSpPr/>
          <p:nvPr/>
        </p:nvSpPr>
        <p:spPr>
          <a:xfrm>
            <a:off x="136634" y="1035561"/>
            <a:ext cx="8870731" cy="5262851"/>
          </a:xfrm>
          <a:prstGeom prst="rect">
            <a:avLst/>
          </a:prstGeom>
          <a:solidFill>
            <a:schemeClr val="bg1"/>
          </a:solidFill>
        </p:spPr>
        <p:txBody>
          <a:bodyPr wrap="square">
            <a:spAutoFit/>
          </a:bodyPr>
          <a:lstStyle/>
          <a:p>
            <a:pPr>
              <a:lnSpc>
                <a:spcPct val="115000"/>
              </a:lnSpc>
            </a:pPr>
            <a:r>
              <a:rPr lang="en-CA" sz="1400" b="1" dirty="0">
                <a:latin typeface="Calibri" panose="020F0502020204030204" pitchFamily="34" charset="0"/>
                <a:ea typeface="Calibri" panose="020F0502020204030204" pitchFamily="34" charset="0"/>
                <a:cs typeface="Times New Roman" panose="02020603050405020304" pitchFamily="18" charset="0"/>
              </a:rPr>
              <a:t>Biochar production by sewage sludge pyrolysis - Chania, Greece - </a:t>
            </a:r>
            <a:r>
              <a:rPr lang="en-CA" sz="1400" b="1" dirty="0">
                <a:latin typeface="Calibri" panose="020F0502020204030204" pitchFamily="34" charset="0"/>
                <a:cs typeface="Calibri" panose="020F0502020204030204" pitchFamily="34" charset="0"/>
              </a:rPr>
              <a:t>Evita </a:t>
            </a:r>
            <a:r>
              <a:rPr lang="en-CA" sz="1400" b="1" dirty="0" err="1">
                <a:latin typeface="Calibri" panose="020F0502020204030204" pitchFamily="34" charset="0"/>
                <a:cs typeface="Calibri" panose="020F0502020204030204" pitchFamily="34" charset="0"/>
              </a:rPr>
              <a:t>Agrafiotia</a:t>
            </a:r>
            <a:r>
              <a:rPr lang="en-CA" sz="1400" b="1" dirty="0">
                <a:latin typeface="Calibri" panose="020F0502020204030204" pitchFamily="34" charset="0"/>
                <a:cs typeface="Calibri" panose="020F0502020204030204" pitchFamily="34" charset="0"/>
              </a:rPr>
              <a:t>, George </a:t>
            </a:r>
            <a:r>
              <a:rPr lang="en-CA" sz="1400" b="1" dirty="0" err="1">
                <a:latin typeface="Calibri" panose="020F0502020204030204" pitchFamily="34" charset="0"/>
                <a:cs typeface="Calibri" panose="020F0502020204030204" pitchFamily="34" charset="0"/>
              </a:rPr>
              <a:t>Bourasa</a:t>
            </a:r>
            <a:r>
              <a:rPr lang="en-CA" sz="1400" b="1" dirty="0">
                <a:latin typeface="Calibri" panose="020F0502020204030204" pitchFamily="34" charset="0"/>
                <a:cs typeface="Calibri" panose="020F0502020204030204" pitchFamily="34" charset="0"/>
              </a:rPr>
              <a:t>, </a:t>
            </a:r>
            <a:r>
              <a:rPr lang="en-CA" sz="1400" b="1" dirty="0" err="1">
                <a:latin typeface="Calibri" panose="020F0502020204030204" pitchFamily="34" charset="0"/>
                <a:cs typeface="Calibri" panose="020F0502020204030204" pitchFamily="34" charset="0"/>
              </a:rPr>
              <a:t>Dimitrios</a:t>
            </a:r>
            <a:r>
              <a:rPr lang="en-CA" sz="1400" b="1" dirty="0">
                <a:latin typeface="Calibri" panose="020F0502020204030204" pitchFamily="34" charset="0"/>
                <a:cs typeface="Calibri" panose="020F0502020204030204" pitchFamily="34" charset="0"/>
              </a:rPr>
              <a:t> </a:t>
            </a:r>
            <a:r>
              <a:rPr lang="en-CA" sz="1400" b="1" dirty="0" err="1">
                <a:latin typeface="Calibri" panose="020F0502020204030204" pitchFamily="34" charset="0"/>
                <a:cs typeface="Calibri" panose="020F0502020204030204" pitchFamily="34" charset="0"/>
              </a:rPr>
              <a:t>Kalderisb</a:t>
            </a:r>
            <a:r>
              <a:rPr lang="en-CA" sz="1400" b="1" dirty="0">
                <a:latin typeface="Calibri" panose="020F0502020204030204" pitchFamily="34" charset="0"/>
                <a:cs typeface="Calibri" panose="020F0502020204030204" pitchFamily="34" charset="0"/>
              </a:rPr>
              <a:t>, Evan </a:t>
            </a:r>
            <a:r>
              <a:rPr lang="en-CA" sz="1400" b="1" dirty="0" err="1">
                <a:latin typeface="Calibri" panose="020F0502020204030204" pitchFamily="34" charset="0"/>
                <a:cs typeface="Calibri" panose="020F0502020204030204" pitchFamily="34" charset="0"/>
              </a:rPr>
              <a:t>Diamadopoulosa</a:t>
            </a:r>
            <a:endParaRPr lang="en-CA" sz="14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CA" sz="1200" dirty="0">
                <a:latin typeface="Calibri" panose="020F0502020204030204" pitchFamily="34" charset="0"/>
                <a:cs typeface="Calibri" panose="020F0502020204030204" pitchFamily="34" charset="0"/>
              </a:rPr>
              <a:t>Pyrolysis suppressed heavy metal release for the non-impregnated biochars, indicating that there is no environmental risk using sludge-derived biochars as soil amendments. </a:t>
            </a:r>
            <a:endParaRPr lang="en-CA" sz="1200" dirty="0">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CA" dirty="0">
              <a:latin typeface="Calibri" panose="020F0502020204030204" pitchFamily="34" charset="0"/>
              <a:ea typeface="Calibri" panose="020F0502020204030204" pitchFamily="34" charset="0"/>
              <a:cs typeface="Times New Roman" panose="02020603050405020304" pitchFamily="18" charset="0"/>
            </a:endParaRPr>
          </a:p>
          <a:p>
            <a:r>
              <a:rPr lang="en-CA" sz="1400" b="1" dirty="0">
                <a:latin typeface="Calibri" panose="020F0502020204030204" pitchFamily="34" charset="0"/>
                <a:cs typeface="Calibri" panose="020F0502020204030204" pitchFamily="34" charset="0"/>
              </a:rPr>
              <a:t>Nutrients and Heavy Metals in Biochar Produced by Sewage Sludge Pyrolysis: It’s Application in Soil Amendment – Guiyang, China - </a:t>
            </a:r>
            <a:r>
              <a:rPr lang="en-CA" sz="1400" b="1" dirty="0" err="1">
                <a:latin typeface="Calibri" panose="020F0502020204030204" pitchFamily="34" charset="0"/>
                <a:cs typeface="Calibri" panose="020F0502020204030204" pitchFamily="34" charset="0"/>
              </a:rPr>
              <a:t>Taoze</a:t>
            </a:r>
            <a:r>
              <a:rPr lang="en-CA" sz="1400" b="1" dirty="0">
                <a:latin typeface="Calibri" panose="020F0502020204030204" pitchFamily="34" charset="0"/>
                <a:cs typeface="Calibri" panose="020F0502020204030204" pitchFamily="34" charset="0"/>
              </a:rPr>
              <a:t> Liu, </a:t>
            </a:r>
            <a:r>
              <a:rPr lang="en-CA" sz="1400" b="1" dirty="0" err="1">
                <a:latin typeface="Calibri" panose="020F0502020204030204" pitchFamily="34" charset="0"/>
                <a:cs typeface="Calibri" panose="020F0502020204030204" pitchFamily="34" charset="0"/>
              </a:rPr>
              <a:t>Bangyu</a:t>
            </a:r>
            <a:r>
              <a:rPr lang="en-CA" sz="1400" b="1" dirty="0">
                <a:latin typeface="Calibri" panose="020F0502020204030204" pitchFamily="34" charset="0"/>
                <a:cs typeface="Calibri" panose="020F0502020204030204" pitchFamily="34" charset="0"/>
              </a:rPr>
              <a:t> Liu, Wei Zhang</a:t>
            </a:r>
          </a:p>
          <a:p>
            <a:r>
              <a:rPr lang="en-CA" sz="1200" dirty="0">
                <a:latin typeface="Calibri" panose="020F0502020204030204" pitchFamily="34" charset="0"/>
                <a:cs typeface="Calibri" panose="020F0502020204030204" pitchFamily="34" charset="0"/>
              </a:rPr>
              <a:t>Applying sewage sludge biochar to infertile and polluted soils promoted the plant growth and increased the fresh matter weight of Chinese cabbage. Heavy metals were not prone to bioaccumulation in the plant, and the plant availability of heavy metals was reduced in polluted soil.</a:t>
            </a:r>
          </a:p>
          <a:p>
            <a:endParaRPr lang="en-CA" sz="1200" dirty="0"/>
          </a:p>
          <a:p>
            <a:r>
              <a:rPr lang="en-CA" sz="1400" b="1" dirty="0">
                <a:latin typeface="Calibri" panose="020F0502020204030204" pitchFamily="34" charset="0"/>
                <a:cs typeface="Calibri" panose="020F0502020204030204" pitchFamily="34" charset="0"/>
              </a:rPr>
              <a:t>Application of biochar from sewage sludge to plant cultivation: Influence of pyrolysis temperature and biochar-to-soil ratio on yield and heavy metal accumulation – Shanghai, China - X.D. Song, X.Y. </a:t>
            </a:r>
            <a:r>
              <a:rPr lang="en-CA" sz="1400" b="1" dirty="0" err="1">
                <a:latin typeface="Calibri" panose="020F0502020204030204" pitchFamily="34" charset="0"/>
                <a:cs typeface="Calibri" panose="020F0502020204030204" pitchFamily="34" charset="0"/>
              </a:rPr>
              <a:t>Xue</a:t>
            </a:r>
            <a:r>
              <a:rPr lang="en-CA" sz="1400" b="1" dirty="0">
                <a:latin typeface="Calibri" panose="020F0502020204030204" pitchFamily="34" charset="0"/>
                <a:cs typeface="Calibri" panose="020F0502020204030204" pitchFamily="34" charset="0"/>
              </a:rPr>
              <a:t>, D.Z. Chen, P.J. He, X.H. Dai</a:t>
            </a:r>
          </a:p>
          <a:p>
            <a:r>
              <a:rPr lang="en-CA" sz="1200" dirty="0">
                <a:latin typeface="Calibri" panose="020F0502020204030204" pitchFamily="34" charset="0"/>
                <a:cs typeface="Calibri" panose="020F0502020204030204" pitchFamily="34" charset="0"/>
              </a:rPr>
              <a:t>Experimental results revealed that biochars were rich in nutrient contents and they improved garlic yields. </a:t>
            </a:r>
          </a:p>
          <a:p>
            <a:endParaRPr lang="en-CA" sz="1200" dirty="0"/>
          </a:p>
          <a:p>
            <a:r>
              <a:rPr lang="en-CA" sz="1400" b="1" dirty="0">
                <a:latin typeface="Calibri" panose="020F0502020204030204" pitchFamily="34" charset="0"/>
                <a:cs typeface="Calibri" panose="020F0502020204030204" pitchFamily="34" charset="0"/>
              </a:rPr>
              <a:t>Influence of pyrolysis temperature on production and nutrient properties of wastewater sludge biochar – NSW, Australia - Mustafa K. Hossain, Vladimir </a:t>
            </a:r>
            <a:r>
              <a:rPr lang="en-CA" sz="1400" b="1" dirty="0" err="1">
                <a:latin typeface="Calibri" panose="020F0502020204030204" pitchFamily="34" charset="0"/>
                <a:cs typeface="Calibri" panose="020F0502020204030204" pitchFamily="34" charset="0"/>
              </a:rPr>
              <a:t>Strezov</a:t>
            </a:r>
            <a:r>
              <a:rPr lang="en-CA" sz="1400" b="1" dirty="0">
                <a:latin typeface="Calibri" panose="020F0502020204030204" pitchFamily="34" charset="0"/>
                <a:cs typeface="Calibri" panose="020F0502020204030204" pitchFamily="34" charset="0"/>
              </a:rPr>
              <a:t>, K. Yin Chan, Artur </a:t>
            </a:r>
            <a:r>
              <a:rPr lang="en-CA" sz="1400" b="1" dirty="0" err="1">
                <a:latin typeface="Calibri" panose="020F0502020204030204" pitchFamily="34" charset="0"/>
                <a:cs typeface="Calibri" panose="020F0502020204030204" pitchFamily="34" charset="0"/>
              </a:rPr>
              <a:t>Ziolkowski</a:t>
            </a:r>
            <a:r>
              <a:rPr lang="en-CA" sz="1400" b="1" dirty="0">
                <a:latin typeface="Calibri" panose="020F0502020204030204" pitchFamily="34" charset="0"/>
                <a:cs typeface="Calibri" panose="020F0502020204030204" pitchFamily="34" charset="0"/>
              </a:rPr>
              <a:t>, Peter F. Nelson</a:t>
            </a:r>
          </a:p>
          <a:p>
            <a:r>
              <a:rPr lang="en-CA" sz="1200" dirty="0">
                <a:latin typeface="Calibri" panose="020F0502020204030204" pitchFamily="34" charset="0"/>
                <a:cs typeface="Calibri" panose="020F0502020204030204" pitchFamily="34" charset="0"/>
              </a:rPr>
              <a:t>Our results indicate there is a great potential to convert wastewater sludge to biochar in order to improve the management of this waste, reduce its transport costs and reduce the production volume.</a:t>
            </a:r>
            <a:endParaRPr lang="en-CA" sz="12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pPr>
            <a:endParaRPr lang="en-CA" dirty="0">
              <a:latin typeface="Calibri" panose="020F0502020204030204" pitchFamily="34" charset="0"/>
              <a:ea typeface="Calibri" panose="020F0502020204030204" pitchFamily="34" charset="0"/>
              <a:cs typeface="Times New Roman" panose="02020603050405020304" pitchFamily="18" charset="0"/>
            </a:endParaRPr>
          </a:p>
          <a:p>
            <a:r>
              <a:rPr lang="en-CA" sz="1400" b="1" dirty="0">
                <a:latin typeface="Calibri" panose="020F0502020204030204" pitchFamily="34" charset="0"/>
                <a:cs typeface="Calibri" panose="020F0502020204030204" pitchFamily="34" charset="0"/>
              </a:rPr>
              <a:t>The Changes of Heavy Metals in Sewage Sludge Following Pyrolysis Treatment - China - Ma T; Song Y; Zhao X; Li G; Lin Q</a:t>
            </a:r>
          </a:p>
          <a:p>
            <a:pPr>
              <a:lnSpc>
                <a:spcPct val="115000"/>
              </a:lnSpc>
            </a:pPr>
            <a:r>
              <a:rPr lang="en-CA" sz="1200" dirty="0">
                <a:latin typeface="Calibri" panose="020F0502020204030204" pitchFamily="34" charset="0"/>
                <a:cs typeface="Calibri" panose="020F0502020204030204" pitchFamily="34" charset="0"/>
              </a:rPr>
              <a:t>Heavy metals in this research, mainly existed in inertial form in biochar, indicated their availability to plants becoming less after carbonization.</a:t>
            </a: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053DE54-8EE2-4599-AECF-E823665A8123}"/>
              </a:ext>
            </a:extLst>
          </p:cNvPr>
          <p:cNvSpPr txBox="1"/>
          <p:nvPr/>
        </p:nvSpPr>
        <p:spPr>
          <a:xfrm>
            <a:off x="5844699" y="640800"/>
            <a:ext cx="3299301" cy="461665"/>
          </a:xfrm>
          <a:prstGeom prst="rect">
            <a:avLst/>
          </a:prstGeom>
          <a:noFill/>
        </p:spPr>
        <p:txBody>
          <a:bodyPr wrap="none" rtlCol="0">
            <a:spAutoFit/>
          </a:bodyPr>
          <a:lstStyle/>
          <a:p>
            <a:r>
              <a:rPr lang="en-CA" sz="2400" b="1" dirty="0"/>
              <a:t>The Biosolids Solution</a:t>
            </a:r>
          </a:p>
        </p:txBody>
      </p:sp>
      <p:sp>
        <p:nvSpPr>
          <p:cNvPr id="4" name="TextBox 3">
            <a:extLst>
              <a:ext uri="{FF2B5EF4-FFF2-40B4-BE49-F238E27FC236}">
                <a16:creationId xmlns:a16="http://schemas.microsoft.com/office/drawing/2014/main" id="{2E1F2396-5FBD-4A59-9D0D-E96AB513750D}"/>
              </a:ext>
            </a:extLst>
          </p:cNvPr>
          <p:cNvSpPr txBox="1"/>
          <p:nvPr/>
        </p:nvSpPr>
        <p:spPr>
          <a:xfrm>
            <a:off x="68318" y="1619250"/>
            <a:ext cx="9007364" cy="36163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r>
              <a:rPr lang="en-CA" sz="1750" b="1" dirty="0">
                <a:solidFill>
                  <a:schemeClr val="accent4">
                    <a:lumMod val="50000"/>
                  </a:schemeClr>
                </a:solidFill>
                <a:cs typeface="Calibri" panose="020F0502020204030204" pitchFamily="34" charset="0"/>
              </a:rPr>
              <a:t>there is no environmental risk using sludge-derived biochars as soil amendments</a:t>
            </a:r>
            <a:endParaRPr lang="en-CA" sz="1750" b="1" dirty="0">
              <a:solidFill>
                <a:schemeClr val="accent4">
                  <a:lumMod val="50000"/>
                </a:schemeClr>
              </a:solidFill>
            </a:endParaRPr>
          </a:p>
        </p:txBody>
      </p:sp>
      <p:sp>
        <p:nvSpPr>
          <p:cNvPr id="5" name="TextBox 4">
            <a:extLst>
              <a:ext uri="{FF2B5EF4-FFF2-40B4-BE49-F238E27FC236}">
                <a16:creationId xmlns:a16="http://schemas.microsoft.com/office/drawing/2014/main" id="{61450023-2125-4977-B17F-F3829FAFB1A9}"/>
              </a:ext>
            </a:extLst>
          </p:cNvPr>
          <p:cNvSpPr txBox="1"/>
          <p:nvPr/>
        </p:nvSpPr>
        <p:spPr>
          <a:xfrm>
            <a:off x="68318" y="2790825"/>
            <a:ext cx="9007364" cy="444224"/>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lnSpc>
                <a:spcPct val="150000"/>
              </a:lnSpc>
              <a:spcBef>
                <a:spcPts val="300"/>
              </a:spcBef>
              <a:spcAft>
                <a:spcPts val="300"/>
              </a:spcAft>
            </a:pPr>
            <a:r>
              <a:rPr lang="en-CA" sz="1750" b="1" dirty="0">
                <a:solidFill>
                  <a:schemeClr val="accent4">
                    <a:lumMod val="50000"/>
                  </a:schemeClr>
                </a:solidFill>
                <a:cs typeface="Calibri" panose="020F0502020204030204" pitchFamily="34" charset="0"/>
              </a:rPr>
              <a:t>Heavy metals were not prone to bioaccumulation in the plant</a:t>
            </a:r>
            <a:endParaRPr lang="en-CA" sz="1750" b="1" dirty="0">
              <a:solidFill>
                <a:schemeClr val="accent4">
                  <a:lumMod val="50000"/>
                </a:schemeClr>
              </a:solidFill>
            </a:endParaRPr>
          </a:p>
        </p:txBody>
      </p:sp>
      <p:sp>
        <p:nvSpPr>
          <p:cNvPr id="6" name="TextBox 5">
            <a:extLst>
              <a:ext uri="{FF2B5EF4-FFF2-40B4-BE49-F238E27FC236}">
                <a16:creationId xmlns:a16="http://schemas.microsoft.com/office/drawing/2014/main" id="{ED4D0F33-0B18-46A3-9A6A-C38D879EEBD4}"/>
              </a:ext>
            </a:extLst>
          </p:cNvPr>
          <p:cNvSpPr txBox="1"/>
          <p:nvPr/>
        </p:nvSpPr>
        <p:spPr>
          <a:xfrm>
            <a:off x="68318" y="3900425"/>
            <a:ext cx="9007364" cy="36163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r>
              <a:rPr lang="en-CA" sz="1750" b="1" dirty="0">
                <a:solidFill>
                  <a:schemeClr val="accent4">
                    <a:lumMod val="50000"/>
                  </a:schemeClr>
                </a:solidFill>
                <a:cs typeface="Calibri" panose="020F0502020204030204" pitchFamily="34" charset="0"/>
              </a:rPr>
              <a:t>Biochars were rich in nutrient contents and they improved garlic yields</a:t>
            </a:r>
            <a:endParaRPr lang="en-CA" sz="1750" b="1" dirty="0">
              <a:solidFill>
                <a:schemeClr val="accent4">
                  <a:lumMod val="50000"/>
                </a:schemeClr>
              </a:solidFill>
            </a:endParaRPr>
          </a:p>
        </p:txBody>
      </p:sp>
      <p:sp>
        <p:nvSpPr>
          <p:cNvPr id="7" name="TextBox 6">
            <a:extLst>
              <a:ext uri="{FF2B5EF4-FFF2-40B4-BE49-F238E27FC236}">
                <a16:creationId xmlns:a16="http://schemas.microsoft.com/office/drawing/2014/main" id="{5C948160-E90A-4B42-945E-CBFD27BA42B3}"/>
              </a:ext>
            </a:extLst>
          </p:cNvPr>
          <p:cNvSpPr txBox="1"/>
          <p:nvPr/>
        </p:nvSpPr>
        <p:spPr>
          <a:xfrm>
            <a:off x="68318" y="4743606"/>
            <a:ext cx="9007364" cy="36163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r>
              <a:rPr lang="en-CA" sz="1750" b="1" dirty="0">
                <a:solidFill>
                  <a:schemeClr val="accent4">
                    <a:lumMod val="50000"/>
                  </a:schemeClr>
                </a:solidFill>
                <a:cs typeface="Calibri" panose="020F0502020204030204" pitchFamily="34" charset="0"/>
              </a:rPr>
              <a:t>there is a great potential to convert wastewater sludge to biochar</a:t>
            </a:r>
            <a:endParaRPr lang="en-CA" sz="1750" b="1" dirty="0">
              <a:solidFill>
                <a:schemeClr val="accent4">
                  <a:lumMod val="50000"/>
                </a:schemeClr>
              </a:solidFill>
            </a:endParaRPr>
          </a:p>
        </p:txBody>
      </p:sp>
      <p:sp>
        <p:nvSpPr>
          <p:cNvPr id="8" name="TextBox 7">
            <a:extLst>
              <a:ext uri="{FF2B5EF4-FFF2-40B4-BE49-F238E27FC236}">
                <a16:creationId xmlns:a16="http://schemas.microsoft.com/office/drawing/2014/main" id="{C555916E-E5A2-4459-BFF5-060C16598743}"/>
              </a:ext>
            </a:extLst>
          </p:cNvPr>
          <p:cNvSpPr txBox="1"/>
          <p:nvPr/>
        </p:nvSpPr>
        <p:spPr>
          <a:xfrm>
            <a:off x="68318" y="5846443"/>
            <a:ext cx="9007364" cy="36163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r>
              <a:rPr lang="en-CA" sz="1750" b="1" dirty="0">
                <a:solidFill>
                  <a:schemeClr val="accent4">
                    <a:lumMod val="50000"/>
                  </a:schemeClr>
                </a:solidFill>
                <a:cs typeface="Calibri" panose="020F0502020204030204" pitchFamily="34" charset="0"/>
              </a:rPr>
              <a:t>Heavy metals…mainly existed in inertial form in biochar</a:t>
            </a:r>
            <a:endParaRPr lang="en-CA" sz="1750" b="1" dirty="0">
              <a:solidFill>
                <a:schemeClr val="accent4">
                  <a:lumMod val="50000"/>
                </a:schemeClr>
              </a:solidFill>
            </a:endParaRPr>
          </a:p>
        </p:txBody>
      </p:sp>
    </p:spTree>
    <p:extLst>
      <p:ext uri="{BB962C8B-B14F-4D97-AF65-F5344CB8AC3E}">
        <p14:creationId xmlns:p14="http://schemas.microsoft.com/office/powerpoint/2010/main" val="240378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2176" y="640800"/>
            <a:ext cx="6261824" cy="461665"/>
          </a:xfrm>
          <a:prstGeom prst="rect">
            <a:avLst/>
          </a:prstGeom>
          <a:noFill/>
        </p:spPr>
        <p:txBody>
          <a:bodyPr wrap="square" rtlCol="0">
            <a:spAutoFit/>
          </a:bodyPr>
          <a:lstStyle/>
          <a:p>
            <a:pPr algn="ctr"/>
            <a:r>
              <a:rPr lang="en-CA" sz="2400" b="1" dirty="0">
                <a:latin typeface="+mj-lt"/>
              </a:rPr>
              <a:t>Introducing Magnum Group International</a:t>
            </a:r>
          </a:p>
        </p:txBody>
      </p:sp>
      <p:sp>
        <p:nvSpPr>
          <p:cNvPr id="5" name="TextBox 4"/>
          <p:cNvSpPr txBox="1"/>
          <p:nvPr/>
        </p:nvSpPr>
        <p:spPr>
          <a:xfrm>
            <a:off x="785813" y="2356366"/>
            <a:ext cx="7439025" cy="2145268"/>
          </a:xfrm>
          <a:prstGeom prst="roundRect">
            <a:avLst/>
          </a:prstGeom>
          <a:solidFill>
            <a:srgbClr val="BCD030">
              <a:alpha val="20000"/>
            </a:srgbClr>
          </a:solidFill>
          <a:ln w="28575">
            <a:noFill/>
          </a:ln>
          <a:effectLst>
            <a:softEdge rad="63500"/>
          </a:effectLst>
        </p:spPr>
        <p:txBody>
          <a:bodyPr wrap="square" lIns="36000" rIns="36000" rtlCol="0">
            <a:spAutoFit/>
          </a:bodyPr>
          <a:lstStyle/>
          <a:p>
            <a:pPr lvl="0" algn="ctr">
              <a:spcAft>
                <a:spcPts val="1800"/>
              </a:spcAft>
            </a:pPr>
            <a:r>
              <a:rPr lang="en-CA" sz="2000" dirty="0">
                <a:solidFill>
                  <a:srgbClr val="000000"/>
                </a:solidFill>
                <a:latin typeface="Calibri" panose="020F0502020204030204" pitchFamily="34" charset="0"/>
                <a:ea typeface="Calibri" panose="020F0502020204030204" pitchFamily="34" charset="0"/>
                <a:cs typeface="Calibri" panose="020F0502020204030204" pitchFamily="34" charset="0"/>
              </a:rPr>
              <a:t>“... if we're going to make progress with sustainability we'll have to accept the fact that many people are like Faust — they will sell their souls (or at least their planet) to the devil in order to maintain their current standard of living. Until we give them a better choice, and prove that sustainability doesn't require sacrifice, we'll be fighting an uphill battle...” </a:t>
            </a:r>
            <a:r>
              <a:rPr lang="en-CA" sz="1100" b="1" dirty="0">
                <a:solidFill>
                  <a:srgbClr val="000000"/>
                </a:solidFill>
                <a:latin typeface="Arial" pitchFamily="34" charset="0"/>
                <a:ea typeface="Calibri" pitchFamily="34" charset="0"/>
                <a:cs typeface="Calibri" pitchFamily="34" charset="0"/>
              </a:rPr>
              <a:t>Sustainability's Faustian Dilemma</a:t>
            </a:r>
            <a:r>
              <a:rPr lang="en-CA" sz="1100" dirty="0">
                <a:solidFill>
                  <a:srgbClr val="000000"/>
                </a:solidFill>
                <a:latin typeface="Arial" pitchFamily="34" charset="0"/>
                <a:ea typeface="Calibri" pitchFamily="34" charset="0"/>
                <a:cs typeface="Calibri" pitchFamily="34" charset="0"/>
              </a:rPr>
              <a:t> April 5, 2011 - Ron </a:t>
            </a:r>
            <a:r>
              <a:rPr lang="en-CA" sz="1100" dirty="0" err="1">
                <a:solidFill>
                  <a:srgbClr val="000000"/>
                </a:solidFill>
                <a:latin typeface="Arial" pitchFamily="34" charset="0"/>
                <a:ea typeface="Calibri" pitchFamily="34" charset="0"/>
                <a:cs typeface="Calibri" pitchFamily="34" charset="0"/>
              </a:rPr>
              <a:t>Ashkenas</a:t>
            </a:r>
            <a:r>
              <a:rPr lang="en-CA" sz="1100" dirty="0">
                <a:solidFill>
                  <a:srgbClr val="000000"/>
                </a:solidFill>
                <a:latin typeface="Arial" pitchFamily="34" charset="0"/>
                <a:ea typeface="Calibri" pitchFamily="34" charset="0"/>
                <a:cs typeface="Calibri" pitchFamily="34" charset="0"/>
              </a:rPr>
              <a:t>.</a:t>
            </a:r>
            <a:endParaRPr lang="en-CA" dirty="0">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78A8E7-840D-4DF0-B3FD-AE5A894EFD71}"/>
              </a:ext>
            </a:extLst>
          </p:cNvPr>
          <p:cNvSpPr/>
          <p:nvPr/>
        </p:nvSpPr>
        <p:spPr>
          <a:xfrm>
            <a:off x="136800" y="1036800"/>
            <a:ext cx="8870400" cy="4033412"/>
          </a:xfrm>
          <a:prstGeom prst="rect">
            <a:avLst/>
          </a:prstGeom>
        </p:spPr>
        <p:txBody>
          <a:bodyPr wrap="square">
            <a:spAutoFit/>
          </a:bodyPr>
          <a:lstStyle/>
          <a:p>
            <a:pPr>
              <a:lnSpc>
                <a:spcPct val="115000"/>
              </a:lnSpc>
            </a:pPr>
            <a:r>
              <a:rPr lang="en-CA" sz="1400" b="1" dirty="0">
                <a:latin typeface="Calibri" panose="020F0502020204030204" pitchFamily="34" charset="0"/>
                <a:ea typeface="Calibri" panose="020F0502020204030204" pitchFamily="34" charset="0"/>
                <a:cs typeface="Calibri" panose="020F0502020204030204" pitchFamily="34" charset="0"/>
              </a:rPr>
              <a:t>Nutrients and Heavy Metals in Biochar Produced by Sewage Sludge Pyrolysis: Its Application in Soil Amendment - China - </a:t>
            </a:r>
            <a:r>
              <a:rPr lang="en-CA" sz="1400" b="1" dirty="0" err="1">
                <a:latin typeface="Calibri" panose="020F0502020204030204" pitchFamily="34" charset="0"/>
                <a:ea typeface="Calibri" panose="020F0502020204030204" pitchFamily="34" charset="0"/>
                <a:cs typeface="Calibri" panose="020F0502020204030204" pitchFamily="34" charset="0"/>
              </a:rPr>
              <a:t>Taoze</a:t>
            </a:r>
            <a:r>
              <a:rPr lang="en-CA" sz="1400" b="1" dirty="0">
                <a:latin typeface="Calibri" panose="020F0502020204030204" pitchFamily="34" charset="0"/>
                <a:ea typeface="Calibri" panose="020F0502020204030204" pitchFamily="34" charset="0"/>
                <a:cs typeface="Calibri" panose="020F0502020204030204" pitchFamily="34" charset="0"/>
              </a:rPr>
              <a:t> Liu, </a:t>
            </a:r>
            <a:r>
              <a:rPr lang="en-CA" sz="1400" b="1" dirty="0" err="1">
                <a:latin typeface="Calibri" panose="020F0502020204030204" pitchFamily="34" charset="0"/>
                <a:ea typeface="Calibri" panose="020F0502020204030204" pitchFamily="34" charset="0"/>
                <a:cs typeface="Calibri" panose="020F0502020204030204" pitchFamily="34" charset="0"/>
              </a:rPr>
              <a:t>Bangyu</a:t>
            </a:r>
            <a:r>
              <a:rPr lang="en-CA" sz="1400" b="1" dirty="0">
                <a:latin typeface="Calibri" panose="020F0502020204030204" pitchFamily="34" charset="0"/>
                <a:ea typeface="Calibri" panose="020F0502020204030204" pitchFamily="34" charset="0"/>
                <a:cs typeface="Calibri" panose="020F0502020204030204" pitchFamily="34" charset="0"/>
              </a:rPr>
              <a:t> Liu, Wei Zhang</a:t>
            </a:r>
            <a:endParaRPr lang="en-CA" sz="1400" dirty="0">
              <a:latin typeface="Calibri" panose="020F0502020204030204" pitchFamily="34" charset="0"/>
              <a:cs typeface="Calibri" panose="020F0502020204030204" pitchFamily="34" charset="0"/>
            </a:endParaRPr>
          </a:p>
          <a:p>
            <a:pPr>
              <a:lnSpc>
                <a:spcPct val="115000"/>
              </a:lnSpc>
            </a:pPr>
            <a:r>
              <a:rPr lang="en-CA" sz="1200" dirty="0">
                <a:latin typeface="Calibri" panose="020F0502020204030204" pitchFamily="34" charset="0"/>
                <a:ea typeface="Calibri" panose="020F0502020204030204" pitchFamily="34" charset="0"/>
                <a:cs typeface="Times New Roman" panose="02020603050405020304" pitchFamily="18" charset="0"/>
              </a:rPr>
              <a:t>The sewage sludge biochar can improve soil fertility and enhance plant growth while not increasing plant uptake of heavy metals, and remedied contaminated soil by reducing the plant availability of heavy metals.</a:t>
            </a:r>
          </a:p>
          <a:p>
            <a:pPr>
              <a:lnSpc>
                <a:spcPct val="115000"/>
              </a:lnSpc>
            </a:pPr>
            <a:r>
              <a:rPr lang="en-CA" dirty="0">
                <a:latin typeface="Calibri" panose="020F0502020204030204" pitchFamily="34" charset="0"/>
                <a:ea typeface="Calibri" panose="020F0502020204030204" pitchFamily="34" charset="0"/>
                <a:cs typeface="Times New Roman" panose="02020603050405020304" pitchFamily="18" charset="0"/>
              </a:rPr>
              <a:t> </a:t>
            </a:r>
          </a:p>
          <a:p>
            <a:r>
              <a:rPr lang="en-CA" sz="1400" b="1" dirty="0">
                <a:latin typeface="Calibri" panose="020F0502020204030204" pitchFamily="34" charset="0"/>
                <a:cs typeface="Calibri" panose="020F0502020204030204" pitchFamily="34" charset="0"/>
              </a:rPr>
              <a:t>Flash pyrolysis of heavy metal contaminated biomass from phytoremediation: Influence of temperature, entrained flow and wood/leaves blended pyrolysis on the behaviour of heavy metals - Belgium - M. </a:t>
            </a:r>
            <a:r>
              <a:rPr lang="en-CA" sz="1400" b="1" dirty="0" err="1">
                <a:latin typeface="Calibri" panose="020F0502020204030204" pitchFamily="34" charset="0"/>
                <a:cs typeface="Calibri" panose="020F0502020204030204" pitchFamily="34" charset="0"/>
              </a:rPr>
              <a:t>Stalsa</a:t>
            </a:r>
            <a:r>
              <a:rPr lang="en-CA" sz="1400" b="1" dirty="0">
                <a:latin typeface="Calibri" panose="020F0502020204030204" pitchFamily="34" charset="0"/>
                <a:cs typeface="Calibri" panose="020F0502020204030204" pitchFamily="34" charset="0"/>
              </a:rPr>
              <a:t>, E. </a:t>
            </a:r>
            <a:r>
              <a:rPr lang="en-CA" sz="1400" b="1" dirty="0" err="1">
                <a:latin typeface="Calibri" panose="020F0502020204030204" pitchFamily="34" charset="0"/>
                <a:cs typeface="Calibri" panose="020F0502020204030204" pitchFamily="34" charset="0"/>
              </a:rPr>
              <a:t>Thijssena</a:t>
            </a:r>
            <a:r>
              <a:rPr lang="en-CA" sz="1400" b="1" dirty="0">
                <a:latin typeface="Calibri" panose="020F0502020204030204" pitchFamily="34" charset="0"/>
                <a:cs typeface="Calibri" panose="020F0502020204030204" pitchFamily="34" charset="0"/>
              </a:rPr>
              <a:t>, J. </a:t>
            </a:r>
            <a:r>
              <a:rPr lang="en-CA" sz="1400" b="1" dirty="0" err="1">
                <a:latin typeface="Calibri" panose="020F0502020204030204" pitchFamily="34" charset="0"/>
                <a:cs typeface="Calibri" panose="020F0502020204030204" pitchFamily="34" charset="0"/>
              </a:rPr>
              <a:t>Vangronsveldb</a:t>
            </a:r>
            <a:r>
              <a:rPr lang="en-CA" sz="1400" b="1" dirty="0">
                <a:latin typeface="Calibri" panose="020F0502020204030204" pitchFamily="34" charset="0"/>
                <a:cs typeface="Calibri" panose="020F0502020204030204" pitchFamily="34" charset="0"/>
              </a:rPr>
              <a:t>, R. </a:t>
            </a:r>
            <a:r>
              <a:rPr lang="en-CA" sz="1400" b="1" dirty="0" err="1">
                <a:latin typeface="Calibri" panose="020F0502020204030204" pitchFamily="34" charset="0"/>
                <a:cs typeface="Calibri" panose="020F0502020204030204" pitchFamily="34" charset="0"/>
              </a:rPr>
              <a:t>Carleera</a:t>
            </a:r>
            <a:r>
              <a:rPr lang="en-CA" sz="1400" b="1" dirty="0">
                <a:latin typeface="Calibri" panose="020F0502020204030204" pitchFamily="34" charset="0"/>
                <a:cs typeface="Calibri" panose="020F0502020204030204" pitchFamily="34" charset="0"/>
              </a:rPr>
              <a:t>, S. </a:t>
            </a:r>
            <a:r>
              <a:rPr lang="en-CA" sz="1400" b="1" dirty="0" err="1">
                <a:latin typeface="Calibri" panose="020F0502020204030204" pitchFamily="34" charset="0"/>
                <a:cs typeface="Calibri" panose="020F0502020204030204" pitchFamily="34" charset="0"/>
              </a:rPr>
              <a:t>Schreursc</a:t>
            </a:r>
            <a:r>
              <a:rPr lang="en-CA" sz="1400" b="1" dirty="0">
                <a:latin typeface="Calibri" panose="020F0502020204030204" pitchFamily="34" charset="0"/>
                <a:cs typeface="Calibri" panose="020F0502020204030204" pitchFamily="34" charset="0"/>
              </a:rPr>
              <a:t>, J. </a:t>
            </a:r>
            <a:r>
              <a:rPr lang="en-CA" sz="1400" b="1" dirty="0" err="1">
                <a:latin typeface="Calibri" panose="020F0502020204030204" pitchFamily="34" charset="0"/>
                <a:cs typeface="Calibri" panose="020F0502020204030204" pitchFamily="34" charset="0"/>
              </a:rPr>
              <a:t>Ypermana</a:t>
            </a:r>
            <a:endParaRPr lang="en-CA" sz="1400" b="1" dirty="0">
              <a:latin typeface="Calibri" panose="020F0502020204030204" pitchFamily="34" charset="0"/>
              <a:cs typeface="Calibri" panose="020F0502020204030204" pitchFamily="34" charset="0"/>
            </a:endParaRPr>
          </a:p>
          <a:p>
            <a:pPr>
              <a:lnSpc>
                <a:spcPct val="115000"/>
              </a:lnSpc>
            </a:pPr>
            <a:r>
              <a:rPr lang="en-CA" sz="1200" dirty="0">
                <a:latin typeface="Calibri" panose="020F0502020204030204" pitchFamily="34" charset="0"/>
                <a:cs typeface="Calibri" panose="020F0502020204030204" pitchFamily="34" charset="0"/>
              </a:rPr>
              <a:t>Flash pyrolysis can likely offer a valuable processing method for heavy metal contaminated biomass, thus limiting the waste disposal problem associated with phytoremediation.</a:t>
            </a:r>
          </a:p>
          <a:p>
            <a:pPr>
              <a:lnSpc>
                <a:spcPct val="115000"/>
              </a:lnSpc>
            </a:pPr>
            <a:endParaRPr lang="en-CA" sz="1200" dirty="0">
              <a:latin typeface="Calibri" panose="020F0502020204030204" pitchFamily="34" charset="0"/>
              <a:ea typeface="Calibri" panose="020F0502020204030204" pitchFamily="34" charset="0"/>
              <a:cs typeface="Calibri" panose="020F0502020204030204" pitchFamily="34" charset="0"/>
            </a:endParaRPr>
          </a:p>
          <a:p>
            <a:pPr>
              <a:lnSpc>
                <a:spcPct val="115000"/>
              </a:lnSpc>
            </a:pPr>
            <a:r>
              <a:rPr lang="en-CA" sz="1400" b="1" dirty="0">
                <a:latin typeface="Calibri" panose="020F0502020204030204" pitchFamily="34" charset="0"/>
                <a:cs typeface="Calibri" panose="020F0502020204030204" pitchFamily="34" charset="0"/>
              </a:rPr>
              <a:t>Masters student Zoe Williamson carried out the survey under the supervision of Professor Alistair Boxall at the University of York in the UK.</a:t>
            </a:r>
          </a:p>
          <a:p>
            <a:r>
              <a:rPr lang="en-CA" sz="1200" dirty="0">
                <a:latin typeface="Calibri" panose="020F0502020204030204" pitchFamily="34" charset="0"/>
                <a:cs typeface="Calibri" panose="020F0502020204030204" pitchFamily="34" charset="0"/>
              </a:rPr>
              <a:t>Researchers at the University of York say that more should be done to tackle the problem of inappropriate disposal of pharmaceutically-contaminated wastes. They also have a potential solution…The technology relies on pyrolysis, a thermochemical decomposition process using high temperatures and an absence of oxygen, followed by catalytic conversion to clean and convert the gases. Seventeen of the most thermally stable pharmaceuticals were tested in the trial, which revealed that pyrolysis technology destroys over 99 per cent of 10 of the pharmaceuticals and an average of 94 per cent of the remaining seven.</a:t>
            </a:r>
            <a:endParaRPr lang="en-CA" sz="12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54EE5ED-3A91-4D22-B2CE-2C7EDEB9795B}"/>
              </a:ext>
            </a:extLst>
          </p:cNvPr>
          <p:cNvSpPr txBox="1"/>
          <p:nvPr/>
        </p:nvSpPr>
        <p:spPr>
          <a:xfrm>
            <a:off x="5844699" y="640800"/>
            <a:ext cx="3299301" cy="461665"/>
          </a:xfrm>
          <a:prstGeom prst="rect">
            <a:avLst/>
          </a:prstGeom>
          <a:noFill/>
        </p:spPr>
        <p:txBody>
          <a:bodyPr wrap="none" rtlCol="0">
            <a:spAutoFit/>
          </a:bodyPr>
          <a:lstStyle/>
          <a:p>
            <a:r>
              <a:rPr lang="en-CA" sz="2400" b="1" dirty="0"/>
              <a:t>The Biosolids Solution</a:t>
            </a:r>
          </a:p>
        </p:txBody>
      </p:sp>
      <p:sp>
        <p:nvSpPr>
          <p:cNvPr id="4" name="TextBox 3">
            <a:extLst>
              <a:ext uri="{FF2B5EF4-FFF2-40B4-BE49-F238E27FC236}">
                <a16:creationId xmlns:a16="http://schemas.microsoft.com/office/drawing/2014/main" id="{876132E3-D623-41E9-B94F-ABFBAFF71C60}"/>
              </a:ext>
            </a:extLst>
          </p:cNvPr>
          <p:cNvSpPr txBox="1"/>
          <p:nvPr/>
        </p:nvSpPr>
        <p:spPr>
          <a:xfrm>
            <a:off x="68318" y="1647825"/>
            <a:ext cx="9007364" cy="36163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r>
              <a:rPr lang="en-CA" sz="1750" b="1" dirty="0">
                <a:solidFill>
                  <a:schemeClr val="accent4">
                    <a:lumMod val="50000"/>
                  </a:schemeClr>
                </a:solidFill>
                <a:cs typeface="Calibri" panose="020F0502020204030204" pitchFamily="34" charset="0"/>
              </a:rPr>
              <a:t>remediated contaminated soil by reducing the plant availability of heavy metals</a:t>
            </a:r>
            <a:endParaRPr lang="en-CA" sz="1750" b="1" dirty="0">
              <a:solidFill>
                <a:schemeClr val="accent4">
                  <a:lumMod val="50000"/>
                </a:schemeClr>
              </a:solidFill>
            </a:endParaRPr>
          </a:p>
        </p:txBody>
      </p:sp>
      <p:sp>
        <p:nvSpPr>
          <p:cNvPr id="5" name="TextBox 4">
            <a:extLst>
              <a:ext uri="{FF2B5EF4-FFF2-40B4-BE49-F238E27FC236}">
                <a16:creationId xmlns:a16="http://schemas.microsoft.com/office/drawing/2014/main" id="{77BBC40E-6A35-4566-B3BF-3479366E0A03}"/>
              </a:ext>
            </a:extLst>
          </p:cNvPr>
          <p:cNvSpPr txBox="1"/>
          <p:nvPr/>
        </p:nvSpPr>
        <p:spPr>
          <a:xfrm>
            <a:off x="68318" y="3005177"/>
            <a:ext cx="9007364" cy="36163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r>
              <a:rPr lang="en-CA" sz="1750" b="1" dirty="0">
                <a:solidFill>
                  <a:schemeClr val="accent4">
                    <a:lumMod val="50000"/>
                  </a:schemeClr>
                </a:solidFill>
                <a:cs typeface="Calibri" panose="020F0502020204030204" pitchFamily="34" charset="0"/>
              </a:rPr>
              <a:t>…offer a valuable processing method for heavy metal contaminated biomass</a:t>
            </a:r>
            <a:endParaRPr lang="en-CA" sz="1750" b="1" dirty="0">
              <a:solidFill>
                <a:schemeClr val="accent4">
                  <a:lumMod val="50000"/>
                </a:schemeClr>
              </a:solidFill>
            </a:endParaRPr>
          </a:p>
        </p:txBody>
      </p:sp>
      <p:sp>
        <p:nvSpPr>
          <p:cNvPr id="6" name="TextBox 5">
            <a:extLst>
              <a:ext uri="{FF2B5EF4-FFF2-40B4-BE49-F238E27FC236}">
                <a16:creationId xmlns:a16="http://schemas.microsoft.com/office/drawing/2014/main" id="{B6B409EF-45F9-4B51-8793-02786C658DCA}"/>
              </a:ext>
            </a:extLst>
          </p:cNvPr>
          <p:cNvSpPr txBox="1"/>
          <p:nvPr/>
        </p:nvSpPr>
        <p:spPr>
          <a:xfrm>
            <a:off x="68318" y="4098881"/>
            <a:ext cx="9007364" cy="900246"/>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r>
              <a:rPr lang="en-CA" sz="1750" b="1" dirty="0">
                <a:solidFill>
                  <a:schemeClr val="accent4">
                    <a:lumMod val="50000"/>
                  </a:schemeClr>
                </a:solidFill>
              </a:rPr>
              <a:t>17 of the most thermally stable pharmaceuticals were tested in the trial, which revealed that thermolysis technology destroys over 99% of 10 of the pharmaceuticals and an average of 94% of the remaining 7.</a:t>
            </a:r>
          </a:p>
        </p:txBody>
      </p:sp>
    </p:spTree>
    <p:extLst>
      <p:ext uri="{BB962C8B-B14F-4D97-AF65-F5344CB8AC3E}">
        <p14:creationId xmlns:p14="http://schemas.microsoft.com/office/powerpoint/2010/main" val="124810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bulb for bullet.tif"/>
          <p:cNvPicPr>
            <a:picLocks noChangeAspect="1"/>
          </p:cNvPicPr>
          <p:nvPr/>
        </p:nvPicPr>
        <p:blipFill>
          <a:blip r:embed="rId2" cstate="print">
            <a:clrChange>
              <a:clrFrom>
                <a:srgbClr val="FFFFFF"/>
              </a:clrFrom>
              <a:clrTo>
                <a:srgbClr val="FFFFFF">
                  <a:alpha val="0"/>
                </a:srgbClr>
              </a:clrTo>
            </a:clrChange>
          </a:blip>
          <a:stretch>
            <a:fillRect/>
          </a:stretch>
        </p:blipFill>
        <p:spPr>
          <a:xfrm>
            <a:off x="2468880" y="342900"/>
            <a:ext cx="4206240" cy="5608320"/>
          </a:xfrm>
          <a:prstGeom prst="rect">
            <a:avLst/>
          </a:prstGeom>
        </p:spPr>
      </p:pic>
      <p:sp>
        <p:nvSpPr>
          <p:cNvPr id="2" name="TextBox 1"/>
          <p:cNvSpPr txBox="1"/>
          <p:nvPr/>
        </p:nvSpPr>
        <p:spPr>
          <a:xfrm>
            <a:off x="3333751" y="640800"/>
            <a:ext cx="5810250" cy="830997"/>
          </a:xfrm>
          <a:prstGeom prst="rect">
            <a:avLst/>
          </a:prstGeom>
          <a:noFill/>
        </p:spPr>
        <p:txBody>
          <a:bodyPr wrap="square" rtlCol="0">
            <a:spAutoFit/>
          </a:bodyPr>
          <a:lstStyle/>
          <a:p>
            <a:pPr algn="ctr"/>
            <a:r>
              <a:rPr lang="en-CA" sz="2400" b="1" dirty="0">
                <a:latin typeface="+mj-lt"/>
              </a:rPr>
              <a:t>Profit Potential for an ATS2000 – processing Biosolids</a:t>
            </a:r>
          </a:p>
        </p:txBody>
      </p:sp>
      <p:graphicFrame>
        <p:nvGraphicFramePr>
          <p:cNvPr id="3" name="Table 2">
            <a:extLst>
              <a:ext uri="{FF2B5EF4-FFF2-40B4-BE49-F238E27FC236}">
                <a16:creationId xmlns:a16="http://schemas.microsoft.com/office/drawing/2014/main" id="{6A0F31CB-85E6-4854-916B-9BA54876F65A}"/>
              </a:ext>
            </a:extLst>
          </p:cNvPr>
          <p:cNvGraphicFramePr>
            <a:graphicFrameLocks noGrp="1"/>
          </p:cNvGraphicFramePr>
          <p:nvPr>
            <p:extLst>
              <p:ext uri="{D42A27DB-BD31-4B8C-83A1-F6EECF244321}">
                <p14:modId xmlns:p14="http://schemas.microsoft.com/office/powerpoint/2010/main" val="1228134471"/>
              </p:ext>
            </p:extLst>
          </p:nvPr>
        </p:nvGraphicFramePr>
        <p:xfrm>
          <a:off x="1049125" y="1722783"/>
          <a:ext cx="7045751" cy="4616685"/>
        </p:xfrm>
        <a:graphic>
          <a:graphicData uri="http://schemas.openxmlformats.org/drawingml/2006/table">
            <a:tbl>
              <a:tblPr/>
              <a:tblGrid>
                <a:gridCol w="2784976">
                  <a:extLst>
                    <a:ext uri="{9D8B030D-6E8A-4147-A177-3AD203B41FA5}">
                      <a16:colId xmlns:a16="http://schemas.microsoft.com/office/drawing/2014/main" val="59815835"/>
                    </a:ext>
                  </a:extLst>
                </a:gridCol>
                <a:gridCol w="845014">
                  <a:extLst>
                    <a:ext uri="{9D8B030D-6E8A-4147-A177-3AD203B41FA5}">
                      <a16:colId xmlns:a16="http://schemas.microsoft.com/office/drawing/2014/main" val="3478459743"/>
                    </a:ext>
                  </a:extLst>
                </a:gridCol>
                <a:gridCol w="1035440">
                  <a:extLst>
                    <a:ext uri="{9D8B030D-6E8A-4147-A177-3AD203B41FA5}">
                      <a16:colId xmlns:a16="http://schemas.microsoft.com/office/drawing/2014/main" val="3018053035"/>
                    </a:ext>
                  </a:extLst>
                </a:gridCol>
                <a:gridCol w="1118751">
                  <a:extLst>
                    <a:ext uri="{9D8B030D-6E8A-4147-A177-3AD203B41FA5}">
                      <a16:colId xmlns:a16="http://schemas.microsoft.com/office/drawing/2014/main" val="1709639882"/>
                    </a:ext>
                  </a:extLst>
                </a:gridCol>
                <a:gridCol w="1261570">
                  <a:extLst>
                    <a:ext uri="{9D8B030D-6E8A-4147-A177-3AD203B41FA5}">
                      <a16:colId xmlns:a16="http://schemas.microsoft.com/office/drawing/2014/main" val="2900455311"/>
                    </a:ext>
                  </a:extLst>
                </a:gridCol>
              </a:tblGrid>
              <a:tr h="45941">
                <a:tc gridSpan="5">
                  <a:txBody>
                    <a:bodyPr/>
                    <a:lstStyle/>
                    <a:p>
                      <a:pPr algn="ctr" rtl="0" fontAlgn="t"/>
                      <a:r>
                        <a:rPr lang="en-CA" sz="1900" b="1" i="0" u="none" strike="noStrike" dirty="0">
                          <a:solidFill>
                            <a:srgbClr val="000000"/>
                          </a:solidFill>
                          <a:effectLst/>
                          <a:latin typeface="Calibri" panose="020F0502020204030204" pitchFamily="34" charset="0"/>
                        </a:rPr>
                        <a:t>Sewage Bio-Solids (Canadian Example) - ATS2000</a:t>
                      </a:r>
                    </a:p>
                  </a:txBody>
                  <a:tcPr marL="5951" marR="5951" marT="59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106023103"/>
                  </a:ext>
                </a:extLst>
              </a:tr>
              <a:tr h="255885">
                <a:tc rowSpan="2">
                  <a:txBody>
                    <a:bodyPr/>
                    <a:lstStyle/>
                    <a:p>
                      <a:pPr algn="l" rtl="0" fontAlgn="ctr"/>
                      <a:r>
                        <a:rPr lang="en-CA" sz="1900" b="1" i="0" u="none" strike="noStrike">
                          <a:solidFill>
                            <a:srgbClr val="0F243E"/>
                          </a:solidFill>
                          <a:effectLst/>
                          <a:latin typeface="Calibri" panose="020F0502020204030204" pitchFamily="34" charset="0"/>
                        </a:rPr>
                        <a:t>Manufactured Product </a:t>
                      </a:r>
                    </a:p>
                  </a:txBody>
                  <a:tcPr marL="5951" marR="5951" marT="595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t"/>
                      <a:r>
                        <a:rPr lang="en-CA" sz="1500" b="1" i="0" u="none" strike="noStrike">
                          <a:solidFill>
                            <a:srgbClr val="000000"/>
                          </a:solidFill>
                          <a:effectLst/>
                          <a:latin typeface="Calibri" panose="020F0502020204030204" pitchFamily="34" charset="0"/>
                        </a:rPr>
                        <a:t>% of </a:t>
                      </a:r>
                    </a:p>
                  </a:txBody>
                  <a:tcPr marL="5951" marR="5951" marT="5951"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DAC"/>
                    </a:solidFill>
                  </a:tcPr>
                </a:tc>
                <a:tc>
                  <a:txBody>
                    <a:bodyPr/>
                    <a:lstStyle/>
                    <a:p>
                      <a:pPr algn="ctr" rtl="0" fontAlgn="t"/>
                      <a:r>
                        <a:rPr lang="en-CA" sz="1500" b="1" i="0" u="none" strike="noStrike">
                          <a:solidFill>
                            <a:srgbClr val="000000"/>
                          </a:solidFill>
                          <a:effectLst/>
                          <a:latin typeface="Calibri" panose="020F0502020204030204" pitchFamily="34" charset="0"/>
                        </a:rPr>
                        <a:t>Annual </a:t>
                      </a:r>
                    </a:p>
                  </a:txBody>
                  <a:tcPr marL="5951" marR="5951" marT="59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DAC"/>
                    </a:solidFill>
                  </a:tcPr>
                </a:tc>
                <a:tc rowSpan="2">
                  <a:txBody>
                    <a:bodyPr/>
                    <a:lstStyle/>
                    <a:p>
                      <a:pPr algn="ctr" rtl="0" fontAlgn="t"/>
                      <a:r>
                        <a:rPr lang="en-CA" sz="1500" b="1" i="0" u="none" strike="noStrike">
                          <a:solidFill>
                            <a:srgbClr val="000000"/>
                          </a:solidFill>
                          <a:effectLst/>
                          <a:latin typeface="Calibri" panose="020F0502020204030204" pitchFamily="34" charset="0"/>
                        </a:rPr>
                        <a:t>Price Per Tonne </a:t>
                      </a:r>
                    </a:p>
                  </a:txBody>
                  <a:tcPr marL="5951" marR="5951" marT="59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rowSpan="2">
                  <a:txBody>
                    <a:bodyPr/>
                    <a:lstStyle/>
                    <a:p>
                      <a:pPr algn="ctr" rtl="0" fontAlgn="t"/>
                      <a:r>
                        <a:rPr lang="en-CA" sz="1500" b="1" i="0" u="none" strike="noStrike">
                          <a:solidFill>
                            <a:srgbClr val="000000"/>
                          </a:solidFill>
                          <a:effectLst/>
                          <a:latin typeface="Calibri" panose="020F0502020204030204" pitchFamily="34" charset="0"/>
                        </a:rPr>
                        <a:t>Revenue </a:t>
                      </a:r>
                    </a:p>
                  </a:txBody>
                  <a:tcPr marL="5951" marR="5951" marT="59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2819990787"/>
                  </a:ext>
                </a:extLst>
              </a:tr>
              <a:tr h="255885">
                <a:tc vMerge="1">
                  <a:txBody>
                    <a:bodyPr/>
                    <a:lstStyle/>
                    <a:p>
                      <a:endParaRPr lang="en-CA"/>
                    </a:p>
                  </a:txBody>
                  <a:tcPr/>
                </a:tc>
                <a:tc>
                  <a:txBody>
                    <a:bodyPr/>
                    <a:lstStyle/>
                    <a:p>
                      <a:pPr algn="ctr" rtl="0" fontAlgn="t"/>
                      <a:r>
                        <a:rPr lang="en-CA" sz="1500" b="1" i="0" u="none" strike="noStrike">
                          <a:solidFill>
                            <a:srgbClr val="000000"/>
                          </a:solidFill>
                          <a:effectLst/>
                          <a:latin typeface="Calibri" panose="020F0502020204030204" pitchFamily="34" charset="0"/>
                        </a:rPr>
                        <a:t>Output </a:t>
                      </a:r>
                    </a:p>
                  </a:txBody>
                  <a:tcPr marL="5951" marR="5951" marT="5951"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t"/>
                      <a:r>
                        <a:rPr lang="en-CA" sz="1500" b="1" i="0" u="none" strike="noStrike">
                          <a:solidFill>
                            <a:srgbClr val="000000"/>
                          </a:solidFill>
                          <a:effectLst/>
                          <a:latin typeface="Calibri" panose="020F0502020204030204" pitchFamily="34" charset="0"/>
                        </a:rPr>
                        <a:t>Output </a:t>
                      </a:r>
                    </a:p>
                  </a:txBody>
                  <a:tcPr marL="5951" marR="5951" marT="595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DAC"/>
                    </a:solidFill>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594773815"/>
                  </a:ext>
                </a:extLst>
              </a:tr>
              <a:tr h="255885">
                <a:tc>
                  <a:txBody>
                    <a:bodyPr/>
                    <a:lstStyle/>
                    <a:p>
                      <a:pPr algn="l" rtl="0" fontAlgn="ctr"/>
                      <a:r>
                        <a:rPr lang="en-CA" sz="1500" b="0" i="0" u="none" strike="noStrike" dirty="0">
                          <a:solidFill>
                            <a:srgbClr val="0F243E"/>
                          </a:solidFill>
                          <a:effectLst/>
                          <a:latin typeface="Calibri" panose="020F0502020204030204" pitchFamily="34" charset="0"/>
                        </a:rPr>
                        <a:t>Biochar</a:t>
                      </a:r>
                    </a:p>
                  </a:txBody>
                  <a:tcPr marL="5951" marR="5951" marT="595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300" b="0" i="0" u="none" strike="noStrike">
                          <a:solidFill>
                            <a:srgbClr val="000000"/>
                          </a:solidFill>
                          <a:effectLst/>
                          <a:latin typeface="Calibri" panose="020F0502020204030204" pitchFamily="34" charset="0"/>
                        </a:rPr>
                        <a:t>30%</a:t>
                      </a:r>
                    </a:p>
                  </a:txBody>
                  <a:tcPr marL="5951" marR="5951" marT="595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ctr"/>
                      <a:r>
                        <a:rPr lang="en-CA" sz="1300" b="0" i="0" u="none" strike="noStrike">
                          <a:solidFill>
                            <a:srgbClr val="000000"/>
                          </a:solidFill>
                          <a:effectLst/>
                          <a:latin typeface="Calibri" panose="020F0502020204030204" pitchFamily="34" charset="0"/>
                        </a:rPr>
                        <a:t>4,752</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300" b="0" i="0" u="none" strike="noStrike">
                          <a:solidFill>
                            <a:srgbClr val="000000"/>
                          </a:solidFill>
                          <a:effectLst/>
                          <a:latin typeface="Calibri" panose="020F0502020204030204" pitchFamily="34" charset="0"/>
                        </a:rPr>
                        <a:t>$1,500</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300" b="0" i="0" u="none" strike="noStrike">
                          <a:solidFill>
                            <a:srgbClr val="000000"/>
                          </a:solidFill>
                          <a:effectLst/>
                          <a:latin typeface="Calibri" panose="020F0502020204030204" pitchFamily="34" charset="0"/>
                        </a:rPr>
                        <a:t>$7,128,000</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449269392"/>
                  </a:ext>
                </a:extLst>
              </a:tr>
              <a:tr h="255885">
                <a:tc>
                  <a:txBody>
                    <a:bodyPr/>
                    <a:lstStyle/>
                    <a:p>
                      <a:pPr algn="l" rtl="0" fontAlgn="ctr"/>
                      <a:r>
                        <a:rPr lang="en-CA" sz="1500" b="0" i="0" u="none" strike="noStrike">
                          <a:solidFill>
                            <a:srgbClr val="0F243E"/>
                          </a:solidFill>
                          <a:effectLst/>
                          <a:latin typeface="Calibri" panose="020F0502020204030204" pitchFamily="34" charset="0"/>
                        </a:rPr>
                        <a:t>Tipping Fees</a:t>
                      </a:r>
                    </a:p>
                  </a:txBody>
                  <a:tcPr marL="5951" marR="5951" marT="595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300" b="0" i="0" u="none" strike="noStrike">
                          <a:solidFill>
                            <a:srgbClr val="000000"/>
                          </a:solidFill>
                          <a:effectLst/>
                          <a:latin typeface="Calibri" panose="020F0502020204030204" pitchFamily="34" charset="0"/>
                        </a:rPr>
                        <a:t> </a:t>
                      </a:r>
                    </a:p>
                  </a:txBody>
                  <a:tcPr marL="5951" marR="5951" marT="595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ctr"/>
                      <a:r>
                        <a:rPr lang="en-CA" sz="1300" b="0" i="0" u="none" strike="noStrike">
                          <a:solidFill>
                            <a:srgbClr val="000000"/>
                          </a:solidFill>
                          <a:effectLst/>
                          <a:latin typeface="Calibri" panose="020F0502020204030204" pitchFamily="34" charset="0"/>
                        </a:rPr>
                        <a:t>3,500</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300" b="0" i="0" u="none" strike="noStrike">
                          <a:solidFill>
                            <a:srgbClr val="000000"/>
                          </a:solidFill>
                          <a:effectLst/>
                          <a:latin typeface="Calibri" panose="020F0502020204030204" pitchFamily="34" charset="0"/>
                        </a:rPr>
                        <a:t>$400</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300" b="0" i="0" u="none" strike="noStrike">
                          <a:solidFill>
                            <a:srgbClr val="000000"/>
                          </a:solidFill>
                          <a:effectLst/>
                          <a:latin typeface="Calibri" panose="020F0502020204030204" pitchFamily="34" charset="0"/>
                        </a:rPr>
                        <a:t>$1,400,000</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348347103"/>
                  </a:ext>
                </a:extLst>
              </a:tr>
              <a:tr h="255885">
                <a:tc>
                  <a:txBody>
                    <a:bodyPr/>
                    <a:lstStyle/>
                    <a:p>
                      <a:pPr algn="l" rtl="0" fontAlgn="ctr"/>
                      <a:r>
                        <a:rPr lang="en-CA" sz="1500" b="1" i="0" u="none" strike="noStrike">
                          <a:solidFill>
                            <a:srgbClr val="0F243E"/>
                          </a:solidFill>
                          <a:effectLst/>
                          <a:latin typeface="Calibri" panose="020F0502020204030204" pitchFamily="34" charset="0"/>
                        </a:rPr>
                        <a:t>Total Revenue </a:t>
                      </a:r>
                    </a:p>
                  </a:txBody>
                  <a:tcPr marL="5951" marR="5951" marT="595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300" b="1" i="0" u="none" strike="noStrike">
                          <a:solidFill>
                            <a:srgbClr val="000000"/>
                          </a:solidFill>
                          <a:effectLst/>
                          <a:latin typeface="Calibri" panose="020F0502020204030204" pitchFamily="34" charset="0"/>
                        </a:rPr>
                        <a:t>$8,528,000</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1289048530"/>
                  </a:ext>
                </a:extLst>
              </a:tr>
              <a:tr h="255885">
                <a:tc>
                  <a:txBody>
                    <a:bodyPr/>
                    <a:lstStyle/>
                    <a:p>
                      <a:pPr algn="l" rtl="0" fontAlgn="ctr"/>
                      <a:r>
                        <a:rPr lang="en-CA" sz="1500" b="0" i="0" u="none" strike="noStrike">
                          <a:solidFill>
                            <a:srgbClr val="0F243E"/>
                          </a:solidFill>
                          <a:effectLst/>
                          <a:latin typeface="Calibri" panose="020F0502020204030204" pitchFamily="34" charset="0"/>
                        </a:rPr>
                        <a:t>Cost of Goods Sold</a:t>
                      </a:r>
                    </a:p>
                  </a:txBody>
                  <a:tcPr marL="5951" marR="5951" marT="595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300" b="0" i="0" u="none" strike="noStrike">
                          <a:solidFill>
                            <a:srgbClr val="000000"/>
                          </a:solidFill>
                          <a:effectLst/>
                          <a:latin typeface="Calibri" panose="020F0502020204030204" pitchFamily="34" charset="0"/>
                        </a:rPr>
                        <a:t>$456,192</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1487541721"/>
                  </a:ext>
                </a:extLst>
              </a:tr>
              <a:tr h="255885">
                <a:tc>
                  <a:txBody>
                    <a:bodyPr/>
                    <a:lstStyle/>
                    <a:p>
                      <a:pPr algn="l" rtl="0" fontAlgn="ctr"/>
                      <a:r>
                        <a:rPr lang="en-CA" sz="1500" b="0" i="0" u="none" strike="noStrike">
                          <a:solidFill>
                            <a:srgbClr val="0F243E"/>
                          </a:solidFill>
                          <a:effectLst/>
                          <a:latin typeface="Calibri" panose="020F0502020204030204" pitchFamily="34" charset="0"/>
                        </a:rPr>
                        <a:t>Royalty</a:t>
                      </a:r>
                    </a:p>
                  </a:txBody>
                  <a:tcPr marL="5951" marR="5951" marT="595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300" b="0" i="0" u="none" strike="noStrike">
                          <a:solidFill>
                            <a:srgbClr val="000000"/>
                          </a:solidFill>
                          <a:effectLst/>
                          <a:latin typeface="Calibri" panose="020F0502020204030204" pitchFamily="34" charset="0"/>
                        </a:rPr>
                        <a:t>5</a:t>
                      </a:r>
                    </a:p>
                  </a:txBody>
                  <a:tcPr marL="5951" marR="5951" marT="595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300" b="0" i="0" u="none" strike="noStrike">
                          <a:solidFill>
                            <a:srgbClr val="000000"/>
                          </a:solidFill>
                          <a:effectLst/>
                          <a:latin typeface="Calibri" panose="020F0502020204030204" pitchFamily="34" charset="0"/>
                        </a:rPr>
                        <a:t>$356,400</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2726982881"/>
                  </a:ext>
                </a:extLst>
              </a:tr>
              <a:tr h="255885">
                <a:tc>
                  <a:txBody>
                    <a:bodyPr/>
                    <a:lstStyle/>
                    <a:p>
                      <a:pPr algn="l" rtl="0" fontAlgn="ctr"/>
                      <a:r>
                        <a:rPr lang="en-CA" sz="1500" b="0" i="0" u="none" strike="noStrike">
                          <a:solidFill>
                            <a:srgbClr val="0F243E"/>
                          </a:solidFill>
                          <a:effectLst/>
                          <a:latin typeface="Calibri" panose="020F0502020204030204" pitchFamily="34" charset="0"/>
                        </a:rPr>
                        <a:t>Approx. Operational Expenses </a:t>
                      </a:r>
                    </a:p>
                  </a:txBody>
                  <a:tcPr marL="5951" marR="5951" marT="595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300" b="0" i="0" u="none" strike="noStrike">
                          <a:solidFill>
                            <a:srgbClr val="000000"/>
                          </a:solidFill>
                          <a:effectLst/>
                          <a:latin typeface="Calibri" panose="020F0502020204030204" pitchFamily="34" charset="0"/>
                        </a:rPr>
                        <a:t>$866,075</a:t>
                      </a:r>
                    </a:p>
                  </a:txBody>
                  <a:tcPr marL="5951" marR="5951" marT="595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3279879095"/>
                  </a:ext>
                </a:extLst>
              </a:tr>
              <a:tr h="255885">
                <a:tc>
                  <a:txBody>
                    <a:bodyPr/>
                    <a:lstStyle/>
                    <a:p>
                      <a:pPr algn="l" rtl="0" fontAlgn="b"/>
                      <a:r>
                        <a:rPr lang="en-CA" sz="1500" b="1" i="0" u="none" strike="noStrike">
                          <a:solidFill>
                            <a:srgbClr val="0F243E"/>
                          </a:solidFill>
                          <a:effectLst/>
                          <a:latin typeface="Calibri" panose="020F0502020204030204" pitchFamily="34" charset="0"/>
                        </a:rPr>
                        <a:t>Net Income  (before taxes) </a:t>
                      </a:r>
                    </a:p>
                  </a:txBody>
                  <a:tcPr marL="5951" marR="5951" marT="5951"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b"/>
                      <a:r>
                        <a:rPr lang="en-CA" sz="1300" b="0" i="0" u="none" strike="noStrike">
                          <a:solidFill>
                            <a:srgbClr val="000000"/>
                          </a:solidFill>
                          <a:effectLst/>
                          <a:latin typeface="Calibri" panose="020F0502020204030204" pitchFamily="34" charset="0"/>
                        </a:rPr>
                        <a:t> </a:t>
                      </a:r>
                    </a:p>
                  </a:txBody>
                  <a:tcPr marL="5951" marR="5951" marT="5951"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n-CA" sz="1300" b="0" i="0" u="none" strike="noStrike">
                          <a:solidFill>
                            <a:srgbClr val="000000"/>
                          </a:solidFill>
                          <a:effectLst/>
                          <a:latin typeface="Calibri" panose="020F0502020204030204" pitchFamily="34" charset="0"/>
                        </a:rPr>
                        <a:t> </a:t>
                      </a:r>
                    </a:p>
                  </a:txBody>
                  <a:tcPr marL="5951" marR="5951" marT="595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n-CA" sz="1300" b="0" i="0" u="none" strike="noStrike">
                          <a:solidFill>
                            <a:srgbClr val="000000"/>
                          </a:solidFill>
                          <a:effectLst/>
                          <a:latin typeface="Calibri" panose="020F0502020204030204" pitchFamily="34" charset="0"/>
                        </a:rPr>
                        <a:t> </a:t>
                      </a:r>
                    </a:p>
                  </a:txBody>
                  <a:tcPr marL="5951" marR="5951" marT="595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b"/>
                      <a:r>
                        <a:rPr lang="en-CA" sz="1300" b="1" i="0" u="none" strike="noStrike">
                          <a:solidFill>
                            <a:srgbClr val="000000"/>
                          </a:solidFill>
                          <a:effectLst/>
                          <a:latin typeface="Calibri" panose="020F0502020204030204" pitchFamily="34" charset="0"/>
                        </a:rPr>
                        <a:t>$6,849,333</a:t>
                      </a:r>
                    </a:p>
                  </a:txBody>
                  <a:tcPr marL="5951" marR="5951" marT="595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2843736438"/>
                  </a:ext>
                </a:extLst>
              </a:tr>
              <a:tr h="345147">
                <a:tc gridSpan="5">
                  <a:txBody>
                    <a:bodyPr/>
                    <a:lstStyle/>
                    <a:p>
                      <a:pPr algn="l" rtl="0" fontAlgn="b"/>
                      <a:r>
                        <a:rPr lang="en-CA" sz="1300" b="1" i="0" u="none" strike="noStrike" dirty="0">
                          <a:solidFill>
                            <a:srgbClr val="000000"/>
                          </a:solidFill>
                          <a:effectLst/>
                          <a:latin typeface="Calibri" panose="020F0502020204030204" pitchFamily="34" charset="0"/>
                        </a:rPr>
                        <a:t>Notes:  </a:t>
                      </a:r>
                    </a:p>
                  </a:txBody>
                  <a:tcPr marL="5951" marR="5951" marT="5951"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517879899"/>
                  </a:ext>
                </a:extLst>
              </a:tr>
              <a:tr h="339196">
                <a:tc gridSpan="5">
                  <a:txBody>
                    <a:bodyPr/>
                    <a:lstStyle/>
                    <a:p>
                      <a:pPr marL="285750" indent="-285750" algn="l" rtl="0" fontAlgn="t">
                        <a:buFont typeface="Arial" panose="020B0604020202020204" pitchFamily="34" charset="0"/>
                        <a:buChar char="•"/>
                      </a:pPr>
                      <a:r>
                        <a:rPr lang="en-CA" sz="1300" b="0" i="0" u="none" strike="noStrike" dirty="0">
                          <a:solidFill>
                            <a:srgbClr val="0D0D0D"/>
                          </a:solidFill>
                          <a:effectLst/>
                          <a:latin typeface="Calibri" panose="020F0502020204030204" pitchFamily="34" charset="0"/>
                        </a:rPr>
                        <a:t>Based on 24 Tonnes Per Day for 330 Operating Days Per Year</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CA" sz="1400" b="0" i="0" u="none" strike="noStrike" dirty="0">
                          <a:solidFill>
                            <a:srgbClr val="0D0D0D"/>
                          </a:solidFill>
                          <a:effectLst/>
                          <a:latin typeface="Calibri" panose="020F0502020204030204" pitchFamily="34" charset="0"/>
                        </a:rPr>
                        <a:t>All figures are shown in Canadian Dollars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CA" sz="1400" b="0" i="0" u="none" strike="noStrike" dirty="0">
                          <a:solidFill>
                            <a:srgbClr val="0D0D0D"/>
                          </a:solidFill>
                          <a:effectLst/>
                          <a:latin typeface="Calibri" panose="020F0502020204030204" pitchFamily="34" charset="0"/>
                        </a:rPr>
                        <a:t>Chart assumes a Canadian setting</a:t>
                      </a:r>
                      <a:endParaRPr lang="en-CA" sz="1300" b="0" i="0" u="none" strike="noStrike" dirty="0">
                        <a:solidFill>
                          <a:srgbClr val="0D0D0D"/>
                        </a:solidFill>
                        <a:effectLst/>
                        <a:latin typeface="Calibri" panose="020F0502020204030204" pitchFamily="34" charset="0"/>
                      </a:endParaRPr>
                    </a:p>
                  </a:txBody>
                  <a:tcPr marL="5951" marR="5951" marT="5951"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82525440"/>
                  </a:ext>
                </a:extLst>
              </a:tr>
              <a:tr h="708146">
                <a:tc gridSpan="5">
                  <a:txBody>
                    <a:bodyPr/>
                    <a:lstStyle/>
                    <a:p>
                      <a:pPr marL="285750" indent="-285750" algn="l" rtl="0" fontAlgn="t">
                        <a:buFont typeface="Arial" panose="020B0604020202020204" pitchFamily="34" charset="0"/>
                        <a:buChar char="•"/>
                      </a:pPr>
                      <a:r>
                        <a:rPr lang="en-CA" sz="1300" b="0" i="0" u="none" strike="noStrike" dirty="0">
                          <a:solidFill>
                            <a:srgbClr val="0D0D0D"/>
                          </a:solidFill>
                          <a:effectLst/>
                          <a:latin typeface="Calibri" panose="020F0502020204030204" pitchFamily="34" charset="0"/>
                        </a:rPr>
                        <a:t>Additional by-products may be produced that would both generate power and heat for the plant, and potentially produce additional revenue. </a:t>
                      </a:r>
                    </a:p>
                    <a:p>
                      <a:pPr marL="285750" indent="-285750" algn="l" rtl="0" fontAlgn="t">
                        <a:buFont typeface="Arial" panose="020B0604020202020204" pitchFamily="34" charset="0"/>
                        <a:buChar char="•"/>
                      </a:pPr>
                      <a:r>
                        <a:rPr lang="en-CA" sz="1400" b="0" i="0" u="none" strike="noStrike" dirty="0">
                          <a:solidFill>
                            <a:srgbClr val="0D0D0D"/>
                          </a:solidFill>
                          <a:effectLst/>
                          <a:latin typeface="Calibri" panose="020F0502020204030204" pitchFamily="34" charset="0"/>
                        </a:rPr>
                        <a:t>All </a:t>
                      </a:r>
                      <a:r>
                        <a:rPr lang="en-CA" sz="1400" b="0" i="0" u="none" strike="noStrike" dirty="0" err="1">
                          <a:solidFill>
                            <a:srgbClr val="0D0D0D"/>
                          </a:solidFill>
                          <a:effectLst/>
                          <a:latin typeface="Calibri" panose="020F0502020204030204" pitchFamily="34" charset="0"/>
                        </a:rPr>
                        <a:t>ProForma</a:t>
                      </a:r>
                      <a:r>
                        <a:rPr lang="en-CA" sz="1400" b="0" i="0" u="none" strike="noStrike" dirty="0">
                          <a:solidFill>
                            <a:srgbClr val="0D0D0D"/>
                          </a:solidFill>
                          <a:effectLst/>
                          <a:latin typeface="Calibri" panose="020F0502020204030204" pitchFamily="34" charset="0"/>
                        </a:rPr>
                        <a:t> financials are prepared by personnel from Magnum’s manufacturing Associate, MGI Thermolysis Systems Inc, with input from Emergent Waste Solutions Inc., Magnum’s Licensee for Canada</a:t>
                      </a:r>
                      <a:endParaRPr lang="en-CA" sz="1300" b="0" i="0" u="none" strike="noStrike" dirty="0">
                        <a:solidFill>
                          <a:srgbClr val="0D0D0D"/>
                        </a:solidFill>
                        <a:effectLst/>
                        <a:latin typeface="Calibri" panose="020F0502020204030204" pitchFamily="34" charset="0"/>
                      </a:endParaRPr>
                    </a:p>
                  </a:txBody>
                  <a:tcPr marL="5951" marR="5951" marT="5951"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251544277"/>
                  </a:ext>
                </a:extLst>
              </a:tr>
            </a:tbl>
          </a:graphicData>
        </a:graphic>
      </p:graphicFrame>
    </p:spTree>
    <p:extLst>
      <p:ext uri="{BB962C8B-B14F-4D97-AF65-F5344CB8AC3E}">
        <p14:creationId xmlns:p14="http://schemas.microsoft.com/office/powerpoint/2010/main" val="4278766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wood burning pollution">
            <a:extLst>
              <a:ext uri="{FF2B5EF4-FFF2-40B4-BE49-F238E27FC236}">
                <a16:creationId xmlns:a16="http://schemas.microsoft.com/office/drawing/2014/main" id="{E0D95B16-8B56-4B4D-AA00-34F878B69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300" y="1552574"/>
            <a:ext cx="8037401" cy="45009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08DA5E30-DFC4-4566-8990-FE63F9325BB8}"/>
              </a:ext>
            </a:extLst>
          </p:cNvPr>
          <p:cNvSpPr txBox="1">
            <a:spLocks/>
          </p:cNvSpPr>
          <p:nvPr/>
        </p:nvSpPr>
        <p:spPr>
          <a:xfrm>
            <a:off x="7096124" y="639562"/>
            <a:ext cx="2047876" cy="466538"/>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2400" b="1" cap="none" dirty="0"/>
              <a:t>Wood Waste</a:t>
            </a:r>
          </a:p>
        </p:txBody>
      </p:sp>
    </p:spTree>
    <p:extLst>
      <p:ext uri="{BB962C8B-B14F-4D97-AF65-F5344CB8AC3E}">
        <p14:creationId xmlns:p14="http://schemas.microsoft.com/office/powerpoint/2010/main" val="2291847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6476" y="364575"/>
            <a:ext cx="3057524" cy="466538"/>
          </a:xfrm>
        </p:spPr>
        <p:txBody>
          <a:bodyPr>
            <a:normAutofit/>
          </a:bodyPr>
          <a:lstStyle/>
          <a:p>
            <a:r>
              <a:rPr lang="en-US" sz="2400" b="1" cap="none" dirty="0"/>
              <a:t>Incineration - Facts</a:t>
            </a:r>
          </a:p>
        </p:txBody>
      </p:sp>
      <p:sp>
        <p:nvSpPr>
          <p:cNvPr id="5" name="Content Placeholder 4"/>
          <p:cNvSpPr>
            <a:spLocks noGrp="1"/>
          </p:cNvSpPr>
          <p:nvPr>
            <p:ph idx="1"/>
          </p:nvPr>
        </p:nvSpPr>
        <p:spPr>
          <a:xfrm>
            <a:off x="512619" y="2417232"/>
            <a:ext cx="8395854" cy="936841"/>
          </a:xfrm>
        </p:spPr>
        <p:txBody>
          <a:bodyPr>
            <a:normAutofit/>
          </a:bodyPr>
          <a:lstStyle/>
          <a:p>
            <a:pPr marL="0">
              <a:spcBef>
                <a:spcPts val="0"/>
              </a:spcBef>
              <a:spcAft>
                <a:spcPts val="600"/>
              </a:spcAft>
              <a:buSzPct val="200000"/>
              <a:buNone/>
            </a:pPr>
            <a:r>
              <a:rPr lang="en-CA" sz="1200" dirty="0">
                <a:latin typeface="Calibri" panose="020F0502020204030204" pitchFamily="34" charset="0"/>
                <a:cs typeface="Calibri" panose="020F0502020204030204" pitchFamily="34" charset="0"/>
              </a:rPr>
              <a:t>Contaminants in smoke include both fine and coarse particulate matter (PM2.5 and PM10 respectively), carbon monoxide (CO), nitrogen oxides (NOx), and volatile organic compounds (VOC)*</a:t>
            </a:r>
          </a:p>
          <a:p>
            <a:pPr marL="0">
              <a:spcBef>
                <a:spcPts val="0"/>
              </a:spcBef>
              <a:spcAft>
                <a:spcPts val="600"/>
              </a:spcAft>
              <a:buSzPct val="200000"/>
              <a:buNone/>
            </a:pPr>
            <a:r>
              <a:rPr lang="en-CA" sz="1200" dirty="0">
                <a:latin typeface="Calibri" panose="020F0502020204030204" pitchFamily="34" charset="0"/>
                <a:cs typeface="Calibri" panose="020F0502020204030204" pitchFamily="34" charset="0"/>
              </a:rPr>
              <a:t>Biomass burning can also release small amounts of toxins such as benzene, acrolein, polycyclic aromatic hydrocarbons (PAHs), formaldehyde, and dioxins and furans*</a:t>
            </a:r>
            <a:endParaRPr lang="en-US" sz="1200" dirty="0">
              <a:latin typeface="Calibri" panose="020F0502020204030204" pitchFamily="34" charset="0"/>
              <a:cs typeface="Calibri" panose="020F0502020204030204" pitchFamily="34" charset="0"/>
            </a:endParaRPr>
          </a:p>
        </p:txBody>
      </p:sp>
      <p:pic>
        <p:nvPicPr>
          <p:cNvPr id="4" name="Picture 3" descr="light bulb for bullet.jpg"/>
          <p:cNvPicPr>
            <a:picLocks noChangeAspect="1"/>
          </p:cNvPicPr>
          <p:nvPr/>
        </p:nvPicPr>
        <p:blipFill>
          <a:blip r:embed="rId3" cstate="print"/>
          <a:stretch>
            <a:fillRect/>
          </a:stretch>
        </p:blipFill>
        <p:spPr>
          <a:xfrm>
            <a:off x="241114" y="2801425"/>
            <a:ext cx="327189" cy="438912"/>
          </a:xfrm>
          <a:prstGeom prst="rect">
            <a:avLst/>
          </a:prstGeom>
          <a:noFill/>
          <a:ln>
            <a:noFill/>
          </a:ln>
        </p:spPr>
      </p:pic>
      <p:pic>
        <p:nvPicPr>
          <p:cNvPr id="8" name="Picture 7" descr="light bulb for bullet.jpg"/>
          <p:cNvPicPr>
            <a:picLocks noChangeAspect="1"/>
          </p:cNvPicPr>
          <p:nvPr/>
        </p:nvPicPr>
        <p:blipFill>
          <a:blip r:embed="rId3" cstate="print"/>
          <a:stretch>
            <a:fillRect/>
          </a:stretch>
        </p:blipFill>
        <p:spPr>
          <a:xfrm>
            <a:off x="241114" y="2348836"/>
            <a:ext cx="327189" cy="438912"/>
          </a:xfrm>
          <a:prstGeom prst="rect">
            <a:avLst/>
          </a:prstGeom>
          <a:noFill/>
          <a:ln>
            <a:noFill/>
          </a:ln>
        </p:spPr>
      </p:pic>
      <p:pic>
        <p:nvPicPr>
          <p:cNvPr id="12" name="Picture 11"/>
          <p:cNvPicPr>
            <a:picLocks noChangeAspect="1"/>
          </p:cNvPicPr>
          <p:nvPr/>
        </p:nvPicPr>
        <p:blipFill>
          <a:blip r:embed="rId4" cstate="print"/>
          <a:srcRect/>
          <a:stretch>
            <a:fillRect/>
          </a:stretch>
        </p:blipFill>
        <p:spPr bwMode="auto">
          <a:xfrm>
            <a:off x="2140926" y="804899"/>
            <a:ext cx="4862149" cy="1564665"/>
          </a:xfrm>
          <a:prstGeom prst="rect">
            <a:avLst/>
          </a:prstGeom>
          <a:noFill/>
          <a:ln w="9525">
            <a:noFill/>
            <a:miter lim="800000"/>
            <a:headEnd/>
            <a:tailEnd/>
          </a:ln>
        </p:spPr>
      </p:pic>
      <p:sp>
        <p:nvSpPr>
          <p:cNvPr id="13" name="TextBox 12"/>
          <p:cNvSpPr txBox="1"/>
          <p:nvPr/>
        </p:nvSpPr>
        <p:spPr>
          <a:xfrm>
            <a:off x="1505912" y="6581322"/>
            <a:ext cx="6132177" cy="276999"/>
          </a:xfrm>
          <a:prstGeom prst="rect">
            <a:avLst/>
          </a:prstGeom>
          <a:noFill/>
        </p:spPr>
        <p:txBody>
          <a:bodyPr wrap="square" rtlCol="0">
            <a:spAutoFit/>
          </a:bodyPr>
          <a:lstStyle/>
          <a:p>
            <a:r>
              <a:rPr lang="en-CA" sz="1200" dirty="0">
                <a:latin typeface="Calibri" panose="020F0502020204030204" pitchFamily="34" charset="0"/>
                <a:cs typeface="Calibri" panose="020F0502020204030204" pitchFamily="34" charset="0"/>
              </a:rPr>
              <a:t>* From: A Smoke Management Framework for British Columbia, a BC Government Publication</a:t>
            </a:r>
          </a:p>
        </p:txBody>
      </p:sp>
      <p:pic>
        <p:nvPicPr>
          <p:cNvPr id="14" name="Picture 2" descr="Image result for wood burning pollution">
            <a:extLst>
              <a:ext uri="{FF2B5EF4-FFF2-40B4-BE49-F238E27FC236}">
                <a16:creationId xmlns:a16="http://schemas.microsoft.com/office/drawing/2014/main" id="{5460D312-78E0-470D-9A00-61B4608ED04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1671" y="3300648"/>
            <a:ext cx="2680659" cy="287284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76D9E8D4-0C27-4E39-92B8-66C2C8B7CFC0}"/>
              </a:ext>
            </a:extLst>
          </p:cNvPr>
          <p:cNvSpPr>
            <a:spLocks noChangeArrowheads="1"/>
          </p:cNvSpPr>
          <p:nvPr/>
        </p:nvSpPr>
        <p:spPr bwMode="auto">
          <a:xfrm>
            <a:off x="1205346" y="6201800"/>
            <a:ext cx="673330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200" b="0" i="0" u="none" strike="noStrike" cap="none" normalizeH="0" baseline="0" dirty="0">
                <a:ln>
                  <a:noFill/>
                </a:ln>
                <a:solidFill>
                  <a:schemeClr val="tx1"/>
                </a:solidFill>
                <a:effectLst/>
                <a:latin typeface="Calibri" pitchFamily="34" charset="0"/>
                <a:ea typeface="Calibri" pitchFamily="34" charset="0"/>
                <a:cs typeface="Calibri" pitchFamily="34" charset="0"/>
              </a:rPr>
              <a:t>*Open burning includes pile burning of forestry, agricultural, and land-clearing debris and controlled burns for ecosystem restoration, fuel reduction, and ecosystem health.</a:t>
            </a:r>
            <a:endParaRPr kumimoji="0" lang="en-CA" sz="1200" b="0" i="0" u="none" strike="noStrike" cap="none" normalizeH="0" baseline="0" dirty="0">
              <a:ln>
                <a:noFill/>
              </a:ln>
              <a:solidFill>
                <a:schemeClr val="tx1"/>
              </a:solidFill>
              <a:effectLst/>
              <a:latin typeface="Arial" pitchFamily="34" charset="0"/>
              <a:cs typeface="Arial" pitchFamily="34" charset="0"/>
            </a:endParaRPr>
          </a:p>
        </p:txBody>
      </p:sp>
      <p:sp>
        <p:nvSpPr>
          <p:cNvPr id="15" name="TextBox 14">
            <a:extLst>
              <a:ext uri="{FF2B5EF4-FFF2-40B4-BE49-F238E27FC236}">
                <a16:creationId xmlns:a16="http://schemas.microsoft.com/office/drawing/2014/main" id="{93A8B305-A970-47A3-9997-ACB4919640AC}"/>
              </a:ext>
            </a:extLst>
          </p:cNvPr>
          <p:cNvSpPr txBox="1"/>
          <p:nvPr/>
        </p:nvSpPr>
        <p:spPr>
          <a:xfrm>
            <a:off x="68318" y="2437960"/>
            <a:ext cx="9007364" cy="36163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r>
              <a:rPr lang="en-CA" sz="1750" b="1" dirty="0">
                <a:solidFill>
                  <a:schemeClr val="accent4">
                    <a:lumMod val="50000"/>
                  </a:schemeClr>
                </a:solidFill>
                <a:cs typeface="Calibri" panose="020F0502020204030204" pitchFamily="34" charset="0"/>
              </a:rPr>
              <a:t>Main wood smoke contaminants include CO, NOx, and VOCs</a:t>
            </a:r>
            <a:endParaRPr lang="en-CA" sz="1750" b="1" dirty="0">
              <a:solidFill>
                <a:schemeClr val="accent4">
                  <a:lumMod val="50000"/>
                </a:schemeClr>
              </a:solidFill>
            </a:endParaRPr>
          </a:p>
        </p:txBody>
      </p:sp>
      <p:sp>
        <p:nvSpPr>
          <p:cNvPr id="16" name="TextBox 15">
            <a:extLst>
              <a:ext uri="{FF2B5EF4-FFF2-40B4-BE49-F238E27FC236}">
                <a16:creationId xmlns:a16="http://schemas.microsoft.com/office/drawing/2014/main" id="{6C3BCE8B-A396-4684-B6BA-6DBDDB8DA958}"/>
              </a:ext>
            </a:extLst>
          </p:cNvPr>
          <p:cNvSpPr txBox="1"/>
          <p:nvPr/>
        </p:nvSpPr>
        <p:spPr>
          <a:xfrm>
            <a:off x="68318" y="2900859"/>
            <a:ext cx="9007364" cy="36163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r>
              <a:rPr lang="en-CA" sz="1750" b="1" dirty="0">
                <a:solidFill>
                  <a:schemeClr val="accent4">
                    <a:lumMod val="50000"/>
                  </a:schemeClr>
                </a:solidFill>
                <a:cs typeface="Calibri" panose="020F0502020204030204" pitchFamily="34" charset="0"/>
              </a:rPr>
              <a:t>Also contains toxins: benzene, acrolein, PAHs, formaldehyde, dioxins &amp; furans</a:t>
            </a:r>
            <a:endParaRPr lang="en-CA" sz="1750" b="1" dirty="0">
              <a:solidFill>
                <a:schemeClr val="accent4">
                  <a:lumMod val="50000"/>
                </a:schemeClr>
              </a:solidFill>
            </a:endParaRPr>
          </a:p>
        </p:txBody>
      </p:sp>
    </p:spTree>
    <p:extLst>
      <p:ext uri="{BB962C8B-B14F-4D97-AF65-F5344CB8AC3E}">
        <p14:creationId xmlns:p14="http://schemas.microsoft.com/office/powerpoint/2010/main" val="113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bulb for bullet.tif"/>
          <p:cNvPicPr>
            <a:picLocks noChangeAspect="1"/>
          </p:cNvPicPr>
          <p:nvPr/>
        </p:nvPicPr>
        <p:blipFill>
          <a:blip r:embed="rId2" cstate="print">
            <a:clrChange>
              <a:clrFrom>
                <a:srgbClr val="FFFFFF"/>
              </a:clrFrom>
              <a:clrTo>
                <a:srgbClr val="FFFFFF">
                  <a:alpha val="0"/>
                </a:srgbClr>
              </a:clrTo>
            </a:clrChange>
          </a:blip>
          <a:stretch>
            <a:fillRect/>
          </a:stretch>
        </p:blipFill>
        <p:spPr>
          <a:xfrm>
            <a:off x="2468880" y="342900"/>
            <a:ext cx="4206240" cy="5608320"/>
          </a:xfrm>
          <a:prstGeom prst="rect">
            <a:avLst/>
          </a:prstGeom>
        </p:spPr>
      </p:pic>
      <p:sp>
        <p:nvSpPr>
          <p:cNvPr id="2" name="TextBox 1"/>
          <p:cNvSpPr txBox="1"/>
          <p:nvPr/>
        </p:nvSpPr>
        <p:spPr>
          <a:xfrm>
            <a:off x="3676651" y="640800"/>
            <a:ext cx="5467350" cy="830997"/>
          </a:xfrm>
          <a:prstGeom prst="rect">
            <a:avLst/>
          </a:prstGeom>
          <a:noFill/>
        </p:spPr>
        <p:txBody>
          <a:bodyPr wrap="square" rtlCol="0">
            <a:spAutoFit/>
          </a:bodyPr>
          <a:lstStyle/>
          <a:p>
            <a:pPr algn="ctr"/>
            <a:r>
              <a:rPr lang="en-CA" sz="2400" b="1" dirty="0">
                <a:latin typeface="+mj-lt"/>
              </a:rPr>
              <a:t>Profit Potential for an ATS2000 – processing Wood</a:t>
            </a:r>
          </a:p>
        </p:txBody>
      </p:sp>
      <p:graphicFrame>
        <p:nvGraphicFramePr>
          <p:cNvPr id="3" name="Table 2">
            <a:extLst>
              <a:ext uri="{FF2B5EF4-FFF2-40B4-BE49-F238E27FC236}">
                <a16:creationId xmlns:a16="http://schemas.microsoft.com/office/drawing/2014/main" id="{8C107E9D-1114-4335-8D31-2D868F7722D5}"/>
              </a:ext>
            </a:extLst>
          </p:cNvPr>
          <p:cNvGraphicFramePr>
            <a:graphicFrameLocks noGrp="1"/>
          </p:cNvGraphicFramePr>
          <p:nvPr>
            <p:extLst>
              <p:ext uri="{D42A27DB-BD31-4B8C-83A1-F6EECF244321}">
                <p14:modId xmlns:p14="http://schemas.microsoft.com/office/powerpoint/2010/main" val="2457677804"/>
              </p:ext>
            </p:extLst>
          </p:nvPr>
        </p:nvGraphicFramePr>
        <p:xfrm>
          <a:off x="874642" y="1769697"/>
          <a:ext cx="7456557" cy="4423132"/>
        </p:xfrm>
        <a:graphic>
          <a:graphicData uri="http://schemas.openxmlformats.org/drawingml/2006/table">
            <a:tbl>
              <a:tblPr/>
              <a:tblGrid>
                <a:gridCol w="2947355">
                  <a:extLst>
                    <a:ext uri="{9D8B030D-6E8A-4147-A177-3AD203B41FA5}">
                      <a16:colId xmlns:a16="http://schemas.microsoft.com/office/drawing/2014/main" val="3923823782"/>
                    </a:ext>
                  </a:extLst>
                </a:gridCol>
                <a:gridCol w="894283">
                  <a:extLst>
                    <a:ext uri="{9D8B030D-6E8A-4147-A177-3AD203B41FA5}">
                      <a16:colId xmlns:a16="http://schemas.microsoft.com/office/drawing/2014/main" val="3159872100"/>
                    </a:ext>
                  </a:extLst>
                </a:gridCol>
                <a:gridCol w="1095812">
                  <a:extLst>
                    <a:ext uri="{9D8B030D-6E8A-4147-A177-3AD203B41FA5}">
                      <a16:colId xmlns:a16="http://schemas.microsoft.com/office/drawing/2014/main" val="723797286"/>
                    </a:ext>
                  </a:extLst>
                </a:gridCol>
                <a:gridCol w="1183980">
                  <a:extLst>
                    <a:ext uri="{9D8B030D-6E8A-4147-A177-3AD203B41FA5}">
                      <a16:colId xmlns:a16="http://schemas.microsoft.com/office/drawing/2014/main" val="3506010073"/>
                    </a:ext>
                  </a:extLst>
                </a:gridCol>
                <a:gridCol w="1335127">
                  <a:extLst>
                    <a:ext uri="{9D8B030D-6E8A-4147-A177-3AD203B41FA5}">
                      <a16:colId xmlns:a16="http://schemas.microsoft.com/office/drawing/2014/main" val="1549916516"/>
                    </a:ext>
                  </a:extLst>
                </a:gridCol>
              </a:tblGrid>
              <a:tr h="365521">
                <a:tc gridSpan="5">
                  <a:txBody>
                    <a:bodyPr/>
                    <a:lstStyle/>
                    <a:p>
                      <a:pPr algn="ctr" rtl="0" fontAlgn="t"/>
                      <a:r>
                        <a:rPr lang="en-CA" sz="2000" b="1" i="0" u="none" strike="noStrike" dirty="0">
                          <a:solidFill>
                            <a:srgbClr val="000000"/>
                          </a:solidFill>
                          <a:effectLst/>
                          <a:latin typeface="Calibri" panose="020F0502020204030204" pitchFamily="34" charset="0"/>
                        </a:rPr>
                        <a:t>Wood - ATS2000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759150559"/>
                  </a:ext>
                </a:extLst>
              </a:tr>
              <a:tr h="249483">
                <a:tc rowSpan="2">
                  <a:txBody>
                    <a:bodyPr/>
                    <a:lstStyle/>
                    <a:p>
                      <a:pPr algn="l" rtl="0" fontAlgn="ctr"/>
                      <a:r>
                        <a:rPr lang="en-CA" sz="2000" b="1" i="0" u="none" strike="noStrike">
                          <a:solidFill>
                            <a:srgbClr val="0F243E"/>
                          </a:solidFill>
                          <a:effectLst/>
                          <a:latin typeface="Calibri" panose="020F0502020204030204" pitchFamily="34" charset="0"/>
                        </a:rPr>
                        <a:t>Manufactured Product </a:t>
                      </a:r>
                    </a:p>
                  </a:txBody>
                  <a:tcPr marL="6350" marR="6350" marT="635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t"/>
                      <a:r>
                        <a:rPr lang="en-CA" sz="1600" b="1" i="0" u="none" strike="noStrike">
                          <a:solidFill>
                            <a:srgbClr val="000000"/>
                          </a:solidFill>
                          <a:effectLst/>
                          <a:latin typeface="Calibri" panose="020F0502020204030204" pitchFamily="34" charset="0"/>
                        </a:rPr>
                        <a:t>% of </a:t>
                      </a:r>
                    </a:p>
                  </a:txBody>
                  <a:tcPr marL="6350" marR="6350" marT="6350"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DAC"/>
                    </a:solidFill>
                  </a:tcPr>
                </a:tc>
                <a:tc>
                  <a:txBody>
                    <a:bodyPr/>
                    <a:lstStyle/>
                    <a:p>
                      <a:pPr algn="ctr" rtl="0" fontAlgn="t"/>
                      <a:r>
                        <a:rPr lang="en-CA" sz="1600" b="1" i="0" u="none" strike="noStrike">
                          <a:solidFill>
                            <a:srgbClr val="000000"/>
                          </a:solidFill>
                          <a:effectLst/>
                          <a:latin typeface="Calibri" panose="020F0502020204030204" pitchFamily="34" charset="0"/>
                        </a:rPr>
                        <a:t>Annual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DAC"/>
                    </a:solidFill>
                  </a:tcPr>
                </a:tc>
                <a:tc rowSpan="2">
                  <a:txBody>
                    <a:bodyPr/>
                    <a:lstStyle/>
                    <a:p>
                      <a:pPr algn="ctr" rtl="0" fontAlgn="t"/>
                      <a:r>
                        <a:rPr lang="en-CA" sz="1600" b="1" i="0" u="none" strike="noStrike">
                          <a:solidFill>
                            <a:srgbClr val="000000"/>
                          </a:solidFill>
                          <a:effectLst/>
                          <a:latin typeface="Calibri" panose="020F0502020204030204" pitchFamily="34" charset="0"/>
                        </a:rPr>
                        <a:t>Price Per Tonne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rowSpan="2">
                  <a:txBody>
                    <a:bodyPr/>
                    <a:lstStyle/>
                    <a:p>
                      <a:pPr algn="ctr" rtl="0" fontAlgn="t"/>
                      <a:r>
                        <a:rPr lang="en-CA" sz="1600" b="1" i="0" u="none" strike="noStrike">
                          <a:solidFill>
                            <a:srgbClr val="000000"/>
                          </a:solidFill>
                          <a:effectLst/>
                          <a:latin typeface="Calibri" panose="020F0502020204030204" pitchFamily="34" charset="0"/>
                        </a:rPr>
                        <a:t>Revenue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2720479607"/>
                  </a:ext>
                </a:extLst>
              </a:tr>
              <a:tr h="249483">
                <a:tc vMerge="1">
                  <a:txBody>
                    <a:bodyPr/>
                    <a:lstStyle/>
                    <a:p>
                      <a:endParaRPr lang="en-CA"/>
                    </a:p>
                  </a:txBody>
                  <a:tcPr/>
                </a:tc>
                <a:tc>
                  <a:txBody>
                    <a:bodyPr/>
                    <a:lstStyle/>
                    <a:p>
                      <a:pPr algn="ctr" rtl="0" fontAlgn="t"/>
                      <a:r>
                        <a:rPr lang="en-CA" sz="1600" b="1" i="0" u="none" strike="noStrike">
                          <a:solidFill>
                            <a:srgbClr val="000000"/>
                          </a:solidFill>
                          <a:effectLst/>
                          <a:latin typeface="Calibri" panose="020F0502020204030204" pitchFamily="34" charset="0"/>
                        </a:rPr>
                        <a:t>Output </a:t>
                      </a:r>
                    </a:p>
                  </a:txBody>
                  <a:tcPr marL="6350" marR="6350" marT="6350"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t"/>
                      <a:r>
                        <a:rPr lang="en-CA" sz="1600" b="1" i="0" u="none" strike="noStrike">
                          <a:solidFill>
                            <a:srgbClr val="000000"/>
                          </a:solidFill>
                          <a:effectLst/>
                          <a:latin typeface="Calibri" panose="020F0502020204030204" pitchFamily="34" charset="0"/>
                        </a:rPr>
                        <a:t>Output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DAC"/>
                    </a:solidFill>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1082215462"/>
                  </a:ext>
                </a:extLst>
              </a:tr>
              <a:tr h="249483">
                <a:tc>
                  <a:txBody>
                    <a:bodyPr/>
                    <a:lstStyle/>
                    <a:p>
                      <a:pPr algn="l" rtl="0" fontAlgn="ctr"/>
                      <a:r>
                        <a:rPr lang="en-CA" sz="1600" b="0" i="0" u="none" strike="noStrike">
                          <a:solidFill>
                            <a:srgbClr val="0F243E"/>
                          </a:solidFill>
                          <a:effectLst/>
                          <a:latin typeface="Calibri" panose="020F0502020204030204" pitchFamily="34" charset="0"/>
                        </a:rPr>
                        <a:t>Biochar</a:t>
                      </a:r>
                    </a:p>
                  </a:txBody>
                  <a:tcPr marL="6350" marR="6350" marT="635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400" b="0" i="0" u="none" strike="noStrike">
                          <a:solidFill>
                            <a:srgbClr val="000000"/>
                          </a:solidFill>
                          <a:effectLst/>
                          <a:latin typeface="Calibri" panose="020F0502020204030204" pitchFamily="34" charset="0"/>
                        </a:rPr>
                        <a:t>34%</a:t>
                      </a:r>
                    </a:p>
                  </a:txBody>
                  <a:tcPr marL="6350" marR="6350" marT="635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ctr"/>
                      <a:r>
                        <a:rPr lang="en-CA" sz="1400" b="0" i="0" u="none" strike="noStrike">
                          <a:solidFill>
                            <a:srgbClr val="000000"/>
                          </a:solidFill>
                          <a:effectLst/>
                          <a:latin typeface="Calibri" panose="020F0502020204030204" pitchFamily="34" charset="0"/>
                        </a:rPr>
                        <a:t>9,425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400" b="0" i="0" u="none" strike="noStrike">
                          <a:solidFill>
                            <a:srgbClr val="000000"/>
                          </a:solidFill>
                          <a:effectLst/>
                          <a:latin typeface="Calibri" panose="020F0502020204030204" pitchFamily="34" charset="0"/>
                        </a:rPr>
                        <a:t>$2,099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400" b="0" i="0" u="none" strike="noStrike">
                          <a:solidFill>
                            <a:srgbClr val="000000"/>
                          </a:solidFill>
                          <a:effectLst/>
                          <a:latin typeface="Calibri" panose="020F0502020204030204" pitchFamily="34" charset="0"/>
                        </a:rPr>
                        <a:t>$19,783,692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1199072245"/>
                  </a:ext>
                </a:extLst>
              </a:tr>
              <a:tr h="249483">
                <a:tc>
                  <a:txBody>
                    <a:bodyPr/>
                    <a:lstStyle/>
                    <a:p>
                      <a:pPr algn="l" rtl="0" fontAlgn="ctr"/>
                      <a:r>
                        <a:rPr lang="en-CA" sz="1600" b="1" i="0" u="none" strike="noStrike">
                          <a:solidFill>
                            <a:srgbClr val="0F243E"/>
                          </a:solidFill>
                          <a:effectLst/>
                          <a:latin typeface="Calibri" panose="020F0502020204030204" pitchFamily="34" charset="0"/>
                        </a:rPr>
                        <a:t>Total Revenue </a:t>
                      </a:r>
                    </a:p>
                  </a:txBody>
                  <a:tcPr marL="6350" marR="6350" marT="635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400" b="1" i="0" u="none" strike="noStrike">
                          <a:solidFill>
                            <a:srgbClr val="000000"/>
                          </a:solidFill>
                          <a:effectLst/>
                          <a:latin typeface="Calibri" panose="020F0502020204030204" pitchFamily="34" charset="0"/>
                        </a:rPr>
                        <a:t>$19,783,692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2348293794"/>
                  </a:ext>
                </a:extLst>
              </a:tr>
              <a:tr h="249483">
                <a:tc>
                  <a:txBody>
                    <a:bodyPr/>
                    <a:lstStyle/>
                    <a:p>
                      <a:pPr algn="l" rtl="0" fontAlgn="ctr"/>
                      <a:r>
                        <a:rPr lang="en-CA" sz="1600" b="0" i="0" u="none" strike="noStrike">
                          <a:solidFill>
                            <a:srgbClr val="0F243E"/>
                          </a:solidFill>
                          <a:effectLst/>
                          <a:latin typeface="Calibri" panose="020F0502020204030204" pitchFamily="34" charset="0"/>
                        </a:rPr>
                        <a:t>Cost of Goods Sold</a:t>
                      </a:r>
                    </a:p>
                  </a:txBody>
                  <a:tcPr marL="6350" marR="6350" marT="635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400" b="0" i="0" u="none" strike="noStrike">
                          <a:solidFill>
                            <a:srgbClr val="000000"/>
                          </a:solidFill>
                          <a:effectLst/>
                          <a:latin typeface="Calibri" panose="020F0502020204030204" pitchFamily="34" charset="0"/>
                        </a:rPr>
                        <a:t>$3,482,846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4211735102"/>
                  </a:ext>
                </a:extLst>
              </a:tr>
              <a:tr h="249483">
                <a:tc>
                  <a:txBody>
                    <a:bodyPr/>
                    <a:lstStyle/>
                    <a:p>
                      <a:pPr algn="l" rtl="0" fontAlgn="ctr"/>
                      <a:r>
                        <a:rPr lang="en-CA" sz="1600" b="0" i="0" u="none" strike="noStrike">
                          <a:solidFill>
                            <a:srgbClr val="0F243E"/>
                          </a:solidFill>
                          <a:effectLst/>
                          <a:latin typeface="Calibri" panose="020F0502020204030204" pitchFamily="34" charset="0"/>
                        </a:rPr>
                        <a:t>Approx. Operational Expenses </a:t>
                      </a:r>
                    </a:p>
                  </a:txBody>
                  <a:tcPr marL="6350" marR="6350" marT="635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400" b="0" i="0" u="none" strike="noStrike">
                          <a:solidFill>
                            <a:srgbClr val="000000"/>
                          </a:solidFill>
                          <a:effectLst/>
                          <a:latin typeface="Calibri" panose="020F0502020204030204" pitchFamily="34" charset="0"/>
                        </a:rPr>
                        <a:t>$999,527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1423255283"/>
                  </a:ext>
                </a:extLst>
              </a:tr>
              <a:tr h="249483">
                <a:tc>
                  <a:txBody>
                    <a:bodyPr/>
                    <a:lstStyle/>
                    <a:p>
                      <a:pPr algn="l" rtl="0" fontAlgn="ctr"/>
                      <a:r>
                        <a:rPr lang="en-CA" sz="1600" b="0" i="0" u="none" strike="noStrike">
                          <a:solidFill>
                            <a:srgbClr val="0F243E"/>
                          </a:solidFill>
                          <a:effectLst/>
                          <a:latin typeface="Calibri" panose="020F0502020204030204" pitchFamily="34" charset="0"/>
                        </a:rPr>
                        <a:t>Depreciation </a:t>
                      </a:r>
                    </a:p>
                  </a:txBody>
                  <a:tcPr marL="6350" marR="6350" marT="635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400" b="0" i="0" u="none" strike="noStrike">
                          <a:solidFill>
                            <a:srgbClr val="000000"/>
                          </a:solidFill>
                          <a:effectLst/>
                          <a:latin typeface="Calibri" panose="020F050202020403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400" b="0" i="0" u="none" strike="noStrike">
                          <a:solidFill>
                            <a:srgbClr val="000000"/>
                          </a:solidFill>
                          <a:effectLst/>
                          <a:latin typeface="Calibri" panose="020F0502020204030204" pitchFamily="34" charset="0"/>
                        </a:rPr>
                        <a:t>$385,800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3959090794"/>
                  </a:ext>
                </a:extLst>
              </a:tr>
              <a:tr h="249483">
                <a:tc>
                  <a:txBody>
                    <a:bodyPr/>
                    <a:lstStyle/>
                    <a:p>
                      <a:pPr algn="l" rtl="0" fontAlgn="b"/>
                      <a:r>
                        <a:rPr lang="en-CA" sz="1600" b="1" i="0" u="none" strike="noStrike">
                          <a:solidFill>
                            <a:srgbClr val="0F243E"/>
                          </a:solidFill>
                          <a:effectLst/>
                          <a:latin typeface="Calibri" panose="020F0502020204030204" pitchFamily="34" charset="0"/>
                        </a:rPr>
                        <a:t>Net Income  (before taxes) </a:t>
                      </a:r>
                    </a:p>
                  </a:txBody>
                  <a:tcPr marL="6350" marR="6350" marT="635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b"/>
                      <a:r>
                        <a:rPr lang="en-CA" sz="1400" b="0" i="0" u="none" strike="noStrike">
                          <a:solidFill>
                            <a:srgbClr val="000000"/>
                          </a:solidFill>
                          <a:effectLst/>
                          <a:latin typeface="Calibri" panose="020F0502020204030204" pitchFamily="34" charset="0"/>
                        </a:rPr>
                        <a:t> </a:t>
                      </a:r>
                    </a:p>
                  </a:txBody>
                  <a:tcPr marL="6350" marR="6350" marT="6350"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n-CA" sz="14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n-CA" sz="1400" b="0" i="0" u="none" strike="noStrike">
                          <a:solidFill>
                            <a:srgbClr val="000000"/>
                          </a:solidFill>
                          <a:effectLst/>
                          <a:latin typeface="Calibri" panose="020F050202020403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b"/>
                      <a:r>
                        <a:rPr lang="en-CA" sz="1400" b="1" i="0" u="none" strike="noStrike">
                          <a:solidFill>
                            <a:srgbClr val="000000"/>
                          </a:solidFill>
                          <a:effectLst/>
                          <a:latin typeface="Calibri" panose="020F0502020204030204" pitchFamily="34" charset="0"/>
                        </a:rPr>
                        <a:t>$14,915,519</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2684015151"/>
                  </a:ext>
                </a:extLst>
              </a:tr>
              <a:tr h="336511">
                <a:tc gridSpan="5">
                  <a:txBody>
                    <a:bodyPr/>
                    <a:lstStyle/>
                    <a:p>
                      <a:pPr algn="l" rtl="0" fontAlgn="b"/>
                      <a:r>
                        <a:rPr lang="en-CA" sz="1400" b="0" i="0" u="none" strike="noStrike" dirty="0">
                          <a:solidFill>
                            <a:srgbClr val="000000"/>
                          </a:solidFill>
                          <a:effectLst/>
                          <a:latin typeface="Calibri" panose="020F0502020204030204" pitchFamily="34" charset="0"/>
                        </a:rPr>
                        <a:t>Notes:  </a:t>
                      </a:r>
                    </a:p>
                  </a:txBody>
                  <a:tcPr marL="6350" marR="6350" marT="6350"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599569786"/>
                  </a:ext>
                </a:extLst>
              </a:tr>
              <a:tr h="590636">
                <a:tc gridSpan="5">
                  <a:txBody>
                    <a:bodyPr/>
                    <a:lstStyle/>
                    <a:p>
                      <a:pPr marL="285750" indent="-285750" algn="l" rtl="0" fontAlgn="t">
                        <a:buFont typeface="Arial" panose="020B0604020202020204" pitchFamily="34" charset="0"/>
                        <a:buChar char="•"/>
                      </a:pPr>
                      <a:r>
                        <a:rPr lang="en-CA" sz="1400" b="0" i="0" u="none" strike="noStrike" dirty="0">
                          <a:solidFill>
                            <a:srgbClr val="0D0D0D"/>
                          </a:solidFill>
                          <a:effectLst/>
                          <a:latin typeface="Calibri" panose="020F0502020204030204" pitchFamily="34" charset="0"/>
                        </a:rPr>
                        <a:t>Based on 24 Tonnes Per Day for 330 Operating Days Per Year</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CA" sz="1400" b="0" i="0" u="none" strike="noStrike" dirty="0">
                          <a:solidFill>
                            <a:srgbClr val="0D0D0D"/>
                          </a:solidFill>
                          <a:effectLst/>
                          <a:latin typeface="Calibri" panose="020F0502020204030204" pitchFamily="34" charset="0"/>
                        </a:rPr>
                        <a:t>All figures are shown in Canadian Dollars</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CA" sz="1400" b="0" i="0" u="none" strike="noStrike" dirty="0">
                          <a:solidFill>
                            <a:srgbClr val="0D0D0D"/>
                          </a:solidFill>
                          <a:effectLst/>
                          <a:latin typeface="Calibri" panose="020F0502020204030204" pitchFamily="34" charset="0"/>
                        </a:rPr>
                        <a:t>Chart assumes a Canadian setting</a:t>
                      </a:r>
                    </a:p>
                  </a:txBody>
                  <a:tcPr marL="6350" marR="6350" marT="6350"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228360337"/>
                  </a:ext>
                </a:extLst>
              </a:tr>
              <a:tr h="690429">
                <a:tc gridSpan="5">
                  <a:txBody>
                    <a:bodyPr/>
                    <a:lstStyle/>
                    <a:p>
                      <a:pPr marL="285750" indent="-285750" algn="l" rtl="0" fontAlgn="t">
                        <a:buFont typeface="Arial" panose="020B0604020202020204" pitchFamily="34" charset="0"/>
                        <a:buChar char="•"/>
                      </a:pPr>
                      <a:r>
                        <a:rPr lang="en-CA" sz="1400" b="0" i="0" u="none" strike="noStrike" dirty="0">
                          <a:solidFill>
                            <a:srgbClr val="0D0D0D"/>
                          </a:solidFill>
                          <a:effectLst/>
                          <a:latin typeface="Calibri" panose="020F0502020204030204" pitchFamily="34" charset="0"/>
                        </a:rPr>
                        <a:t>Additional by-products may be produced that would both generate power and heat for the plant, and potentially produce additional revenue. </a:t>
                      </a:r>
                    </a:p>
                    <a:p>
                      <a:pPr marL="285750" indent="-285750" algn="l" rtl="0" fontAlgn="t">
                        <a:buFont typeface="Arial" panose="020B0604020202020204" pitchFamily="34" charset="0"/>
                        <a:buChar char="•"/>
                      </a:pPr>
                      <a:r>
                        <a:rPr lang="en-CA" sz="1400" b="0" i="0" u="none" strike="noStrike" dirty="0">
                          <a:solidFill>
                            <a:srgbClr val="0D0D0D"/>
                          </a:solidFill>
                          <a:effectLst/>
                          <a:latin typeface="Calibri" panose="020F0502020204030204" pitchFamily="34" charset="0"/>
                        </a:rPr>
                        <a:t>All </a:t>
                      </a:r>
                      <a:r>
                        <a:rPr lang="en-CA" sz="1400" b="0" i="0" u="none" strike="noStrike" dirty="0" err="1">
                          <a:solidFill>
                            <a:srgbClr val="0D0D0D"/>
                          </a:solidFill>
                          <a:effectLst/>
                          <a:latin typeface="Calibri" panose="020F0502020204030204" pitchFamily="34" charset="0"/>
                        </a:rPr>
                        <a:t>ProForma</a:t>
                      </a:r>
                      <a:r>
                        <a:rPr lang="en-CA" sz="1400" b="0" i="0" u="none" strike="noStrike" dirty="0">
                          <a:solidFill>
                            <a:srgbClr val="0D0D0D"/>
                          </a:solidFill>
                          <a:effectLst/>
                          <a:latin typeface="Calibri" panose="020F0502020204030204" pitchFamily="34" charset="0"/>
                        </a:rPr>
                        <a:t> financials are prepared by personnel from Magnum’s manufacturing Associate, MGI Thermolysis Systems Inc, with input from Emergent Waste Solutions Inc., Magnum’s Licensee for Canada</a:t>
                      </a:r>
                    </a:p>
                  </a:txBody>
                  <a:tcPr marL="6350" marR="6350" marT="6350"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715698308"/>
                  </a:ext>
                </a:extLst>
              </a:tr>
            </a:tbl>
          </a:graphicData>
        </a:graphic>
      </p:graphicFrame>
    </p:spTree>
    <p:extLst>
      <p:ext uri="{BB962C8B-B14F-4D97-AF65-F5344CB8AC3E}">
        <p14:creationId xmlns:p14="http://schemas.microsoft.com/office/powerpoint/2010/main" val="3239775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plastics pollution images china">
            <a:extLst>
              <a:ext uri="{FF2B5EF4-FFF2-40B4-BE49-F238E27FC236}">
                <a16:creationId xmlns:a16="http://schemas.microsoft.com/office/drawing/2014/main" id="{6CE2B545-A739-4F06-AC11-DAD3CF86B8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219200"/>
            <a:ext cx="7886700" cy="52578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CA1A471A-4E4C-404C-A9DF-853535B2A4F7}"/>
              </a:ext>
            </a:extLst>
          </p:cNvPr>
          <p:cNvSpPr txBox="1"/>
          <p:nvPr/>
        </p:nvSpPr>
        <p:spPr>
          <a:xfrm>
            <a:off x="7667625" y="640800"/>
            <a:ext cx="1476375" cy="461665"/>
          </a:xfrm>
          <a:prstGeom prst="rect">
            <a:avLst/>
          </a:prstGeom>
          <a:noFill/>
        </p:spPr>
        <p:txBody>
          <a:bodyPr wrap="square" rtlCol="0">
            <a:spAutoFit/>
          </a:bodyPr>
          <a:lstStyle/>
          <a:p>
            <a:pPr algn="ctr"/>
            <a:r>
              <a:rPr lang="en-CA" sz="2400" b="1" dirty="0">
                <a:latin typeface="+mj-lt"/>
              </a:rPr>
              <a:t>Plastics</a:t>
            </a:r>
          </a:p>
        </p:txBody>
      </p:sp>
    </p:spTree>
    <p:extLst>
      <p:ext uri="{BB962C8B-B14F-4D97-AF65-F5344CB8AC3E}">
        <p14:creationId xmlns:p14="http://schemas.microsoft.com/office/powerpoint/2010/main" val="39512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plastics pollution images china">
            <a:extLst>
              <a:ext uri="{FF2B5EF4-FFF2-40B4-BE49-F238E27FC236}">
                <a16:creationId xmlns:a16="http://schemas.microsoft.com/office/drawing/2014/main" id="{3A7E9297-8A22-446D-AA87-40BD7F9D35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906" y="1124025"/>
            <a:ext cx="7596188" cy="57339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6002EF-FFF9-4D2C-B7AB-9268E9B0F8A1}"/>
              </a:ext>
            </a:extLst>
          </p:cNvPr>
          <p:cNvSpPr txBox="1"/>
          <p:nvPr/>
        </p:nvSpPr>
        <p:spPr>
          <a:xfrm>
            <a:off x="3657600" y="542826"/>
            <a:ext cx="5486400" cy="461665"/>
          </a:xfrm>
          <a:prstGeom prst="rect">
            <a:avLst/>
          </a:prstGeom>
          <a:noFill/>
        </p:spPr>
        <p:txBody>
          <a:bodyPr wrap="square" rtlCol="0">
            <a:spAutoFit/>
          </a:bodyPr>
          <a:lstStyle/>
          <a:p>
            <a:pPr algn="ctr"/>
            <a:r>
              <a:rPr lang="en-CA" sz="2400" b="1" dirty="0">
                <a:latin typeface="+mj-lt"/>
              </a:rPr>
              <a:t>ATS - a Game Changer for Plastics</a:t>
            </a:r>
          </a:p>
        </p:txBody>
      </p:sp>
    </p:spTree>
    <p:extLst>
      <p:ext uri="{BB962C8B-B14F-4D97-AF65-F5344CB8AC3E}">
        <p14:creationId xmlns:p14="http://schemas.microsoft.com/office/powerpoint/2010/main" val="288935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bulb for bullet.tif"/>
          <p:cNvPicPr>
            <a:picLocks noChangeAspect="1"/>
          </p:cNvPicPr>
          <p:nvPr/>
        </p:nvPicPr>
        <p:blipFill>
          <a:blip r:embed="rId2" cstate="print">
            <a:clrChange>
              <a:clrFrom>
                <a:srgbClr val="FFFFFF"/>
              </a:clrFrom>
              <a:clrTo>
                <a:srgbClr val="FFFFFF">
                  <a:alpha val="0"/>
                </a:srgbClr>
              </a:clrTo>
            </a:clrChange>
          </a:blip>
          <a:stretch>
            <a:fillRect/>
          </a:stretch>
        </p:blipFill>
        <p:spPr>
          <a:xfrm>
            <a:off x="2468880" y="342900"/>
            <a:ext cx="4206240" cy="5608320"/>
          </a:xfrm>
          <a:prstGeom prst="rect">
            <a:avLst/>
          </a:prstGeom>
        </p:spPr>
      </p:pic>
      <p:sp>
        <p:nvSpPr>
          <p:cNvPr id="2" name="TextBox 1"/>
          <p:cNvSpPr txBox="1"/>
          <p:nvPr/>
        </p:nvSpPr>
        <p:spPr>
          <a:xfrm>
            <a:off x="3390901" y="640800"/>
            <a:ext cx="5753100" cy="461665"/>
          </a:xfrm>
          <a:prstGeom prst="rect">
            <a:avLst/>
          </a:prstGeom>
          <a:noFill/>
        </p:spPr>
        <p:txBody>
          <a:bodyPr wrap="square" rtlCol="0">
            <a:spAutoFit/>
          </a:bodyPr>
          <a:lstStyle/>
          <a:p>
            <a:pPr algn="ctr"/>
            <a:r>
              <a:rPr lang="en-CA" sz="2400" b="1" dirty="0">
                <a:latin typeface="+mj-lt"/>
              </a:rPr>
              <a:t>Profit Potential for ATS2000 - Plastics</a:t>
            </a:r>
          </a:p>
        </p:txBody>
      </p:sp>
      <p:graphicFrame>
        <p:nvGraphicFramePr>
          <p:cNvPr id="3" name="Table 2">
            <a:extLst>
              <a:ext uri="{FF2B5EF4-FFF2-40B4-BE49-F238E27FC236}">
                <a16:creationId xmlns:a16="http://schemas.microsoft.com/office/drawing/2014/main" id="{713C2085-EA70-4E3C-A9A4-A78AD92904A7}"/>
              </a:ext>
            </a:extLst>
          </p:cNvPr>
          <p:cNvGraphicFramePr>
            <a:graphicFrameLocks noGrp="1"/>
          </p:cNvGraphicFramePr>
          <p:nvPr>
            <p:extLst>
              <p:ext uri="{D42A27DB-BD31-4B8C-83A1-F6EECF244321}">
                <p14:modId xmlns:p14="http://schemas.microsoft.com/office/powerpoint/2010/main" val="2157308159"/>
              </p:ext>
            </p:extLst>
          </p:nvPr>
        </p:nvGraphicFramePr>
        <p:xfrm>
          <a:off x="1031005" y="1393824"/>
          <a:ext cx="7081989" cy="4477386"/>
        </p:xfrm>
        <a:graphic>
          <a:graphicData uri="http://schemas.openxmlformats.org/drawingml/2006/table">
            <a:tbl>
              <a:tblPr/>
              <a:tblGrid>
                <a:gridCol w="2799300">
                  <a:extLst>
                    <a:ext uri="{9D8B030D-6E8A-4147-A177-3AD203B41FA5}">
                      <a16:colId xmlns:a16="http://schemas.microsoft.com/office/drawing/2014/main" val="2834065892"/>
                    </a:ext>
                  </a:extLst>
                </a:gridCol>
                <a:gridCol w="849360">
                  <a:extLst>
                    <a:ext uri="{9D8B030D-6E8A-4147-A177-3AD203B41FA5}">
                      <a16:colId xmlns:a16="http://schemas.microsoft.com/office/drawing/2014/main" val="2125185188"/>
                    </a:ext>
                  </a:extLst>
                </a:gridCol>
                <a:gridCol w="1040765">
                  <a:extLst>
                    <a:ext uri="{9D8B030D-6E8A-4147-A177-3AD203B41FA5}">
                      <a16:colId xmlns:a16="http://schemas.microsoft.com/office/drawing/2014/main" val="1530139245"/>
                    </a:ext>
                  </a:extLst>
                </a:gridCol>
                <a:gridCol w="1124505">
                  <a:extLst>
                    <a:ext uri="{9D8B030D-6E8A-4147-A177-3AD203B41FA5}">
                      <a16:colId xmlns:a16="http://schemas.microsoft.com/office/drawing/2014/main" val="1525899762"/>
                    </a:ext>
                  </a:extLst>
                </a:gridCol>
                <a:gridCol w="1268059">
                  <a:extLst>
                    <a:ext uri="{9D8B030D-6E8A-4147-A177-3AD203B41FA5}">
                      <a16:colId xmlns:a16="http://schemas.microsoft.com/office/drawing/2014/main" val="4128698821"/>
                    </a:ext>
                  </a:extLst>
                </a:gridCol>
              </a:tblGrid>
              <a:tr h="376829">
                <a:tc gridSpan="5">
                  <a:txBody>
                    <a:bodyPr/>
                    <a:lstStyle/>
                    <a:p>
                      <a:pPr algn="ctr" rtl="0" fontAlgn="t"/>
                      <a:r>
                        <a:rPr lang="en-CA" sz="1900" b="1" i="0" u="none" strike="noStrike" dirty="0">
                          <a:solidFill>
                            <a:srgbClr val="000000"/>
                          </a:solidFill>
                          <a:effectLst/>
                          <a:latin typeface="Calibri" panose="020F0502020204030204" pitchFamily="34" charset="0"/>
                        </a:rPr>
                        <a:t>Plastics - ATS2000</a:t>
                      </a:r>
                    </a:p>
                  </a:txBody>
                  <a:tcPr marL="5981" marR="5981" marT="59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10877085"/>
                  </a:ext>
                </a:extLst>
              </a:tr>
              <a:tr h="257201">
                <a:tc rowSpan="2">
                  <a:txBody>
                    <a:bodyPr/>
                    <a:lstStyle/>
                    <a:p>
                      <a:pPr algn="l" rtl="0" fontAlgn="ctr"/>
                      <a:r>
                        <a:rPr lang="en-CA" sz="1900" b="1" i="0" u="none" strike="noStrike">
                          <a:solidFill>
                            <a:srgbClr val="0F243E"/>
                          </a:solidFill>
                          <a:effectLst/>
                          <a:latin typeface="Calibri" panose="020F0502020204030204" pitchFamily="34" charset="0"/>
                        </a:rPr>
                        <a:t>Manufactured Product </a:t>
                      </a:r>
                    </a:p>
                  </a:txBody>
                  <a:tcPr marL="5981" marR="5981" marT="598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t"/>
                      <a:r>
                        <a:rPr lang="en-CA" sz="1500" b="1" i="0" u="none" strike="noStrike">
                          <a:solidFill>
                            <a:srgbClr val="000000"/>
                          </a:solidFill>
                          <a:effectLst/>
                          <a:latin typeface="Calibri" panose="020F0502020204030204" pitchFamily="34" charset="0"/>
                        </a:rPr>
                        <a:t>% of </a:t>
                      </a:r>
                    </a:p>
                  </a:txBody>
                  <a:tcPr marL="5981" marR="5981" marT="5981"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DAC"/>
                    </a:solidFill>
                  </a:tcPr>
                </a:tc>
                <a:tc>
                  <a:txBody>
                    <a:bodyPr/>
                    <a:lstStyle/>
                    <a:p>
                      <a:pPr algn="ctr" rtl="0" fontAlgn="t"/>
                      <a:r>
                        <a:rPr lang="en-CA" sz="1500" b="1" i="0" u="none" strike="noStrike">
                          <a:solidFill>
                            <a:srgbClr val="000000"/>
                          </a:solidFill>
                          <a:effectLst/>
                          <a:latin typeface="Calibri" panose="020F0502020204030204" pitchFamily="34" charset="0"/>
                        </a:rPr>
                        <a:t>Annual </a:t>
                      </a:r>
                    </a:p>
                  </a:txBody>
                  <a:tcPr marL="5981" marR="5981" marT="59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DAC"/>
                    </a:solidFill>
                  </a:tcPr>
                </a:tc>
                <a:tc rowSpan="2">
                  <a:txBody>
                    <a:bodyPr/>
                    <a:lstStyle/>
                    <a:p>
                      <a:pPr algn="ctr" rtl="0" fontAlgn="t"/>
                      <a:r>
                        <a:rPr lang="en-CA" sz="1500" b="1" i="0" u="none" strike="noStrike">
                          <a:solidFill>
                            <a:srgbClr val="000000"/>
                          </a:solidFill>
                          <a:effectLst/>
                          <a:latin typeface="Calibri" panose="020F0502020204030204" pitchFamily="34" charset="0"/>
                        </a:rPr>
                        <a:t>Price Per Tonne </a:t>
                      </a:r>
                    </a:p>
                  </a:txBody>
                  <a:tcPr marL="5981" marR="5981" marT="59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rowSpan="2">
                  <a:txBody>
                    <a:bodyPr/>
                    <a:lstStyle/>
                    <a:p>
                      <a:pPr algn="ctr" rtl="0" fontAlgn="t"/>
                      <a:r>
                        <a:rPr lang="en-CA" sz="1500" b="1" i="0" u="none" strike="noStrike">
                          <a:solidFill>
                            <a:srgbClr val="000000"/>
                          </a:solidFill>
                          <a:effectLst/>
                          <a:latin typeface="Calibri" panose="020F0502020204030204" pitchFamily="34" charset="0"/>
                        </a:rPr>
                        <a:t>Revenue </a:t>
                      </a:r>
                    </a:p>
                  </a:txBody>
                  <a:tcPr marL="5981" marR="5981" marT="59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378127720"/>
                  </a:ext>
                </a:extLst>
              </a:tr>
              <a:tr h="257201">
                <a:tc vMerge="1">
                  <a:txBody>
                    <a:bodyPr/>
                    <a:lstStyle/>
                    <a:p>
                      <a:endParaRPr lang="en-CA"/>
                    </a:p>
                  </a:txBody>
                  <a:tcPr/>
                </a:tc>
                <a:tc>
                  <a:txBody>
                    <a:bodyPr/>
                    <a:lstStyle/>
                    <a:p>
                      <a:pPr algn="ctr" rtl="0" fontAlgn="t"/>
                      <a:r>
                        <a:rPr lang="en-CA" sz="1500" b="1" i="0" u="none" strike="noStrike">
                          <a:solidFill>
                            <a:srgbClr val="000000"/>
                          </a:solidFill>
                          <a:effectLst/>
                          <a:latin typeface="Calibri" panose="020F0502020204030204" pitchFamily="34" charset="0"/>
                        </a:rPr>
                        <a:t>Output </a:t>
                      </a:r>
                    </a:p>
                  </a:txBody>
                  <a:tcPr marL="5981" marR="5981" marT="5981"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t"/>
                      <a:r>
                        <a:rPr lang="en-CA" sz="1500" b="1" i="0" u="none" strike="noStrike">
                          <a:solidFill>
                            <a:srgbClr val="000000"/>
                          </a:solidFill>
                          <a:effectLst/>
                          <a:latin typeface="Calibri" panose="020F0502020204030204" pitchFamily="34" charset="0"/>
                        </a:rPr>
                        <a:t>Output </a:t>
                      </a:r>
                    </a:p>
                  </a:txBody>
                  <a:tcPr marL="5981" marR="5981" marT="598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DAC"/>
                    </a:solidFill>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656118363"/>
                  </a:ext>
                </a:extLst>
              </a:tr>
              <a:tr h="493466">
                <a:tc>
                  <a:txBody>
                    <a:bodyPr/>
                    <a:lstStyle/>
                    <a:p>
                      <a:pPr algn="l" rtl="0" fontAlgn="ctr"/>
                      <a:r>
                        <a:rPr lang="en-CA" sz="1500" b="0" i="0" u="none" strike="noStrike">
                          <a:solidFill>
                            <a:srgbClr val="0F243E"/>
                          </a:solidFill>
                          <a:effectLst/>
                          <a:latin typeface="Calibri" panose="020F0502020204030204" pitchFamily="34" charset="0"/>
                        </a:rPr>
                        <a:t>Light Fuel Oil </a:t>
                      </a:r>
                    </a:p>
                  </a:txBody>
                  <a:tcPr marL="5981" marR="5981" marT="598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300" b="0" i="0" u="none" strike="noStrike">
                          <a:solidFill>
                            <a:srgbClr val="000000"/>
                          </a:solidFill>
                          <a:effectLst/>
                          <a:latin typeface="Calibri" panose="020F0502020204030204" pitchFamily="34" charset="0"/>
                        </a:rPr>
                        <a:t>75%</a:t>
                      </a:r>
                    </a:p>
                  </a:txBody>
                  <a:tcPr marL="5981" marR="5981" marT="598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rtl="0" fontAlgn="ctr"/>
                      <a:r>
                        <a:rPr lang="en-CA" sz="1300" b="0" i="0" u="none" strike="noStrike">
                          <a:solidFill>
                            <a:srgbClr val="000000"/>
                          </a:solidFill>
                          <a:effectLst/>
                          <a:latin typeface="Calibri" panose="020F0502020204030204" pitchFamily="34" charset="0"/>
                        </a:rPr>
                        <a:t>17,820</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300" b="0" i="0" u="none" strike="noStrike" dirty="0">
                          <a:solidFill>
                            <a:srgbClr val="000000"/>
                          </a:solidFill>
                          <a:effectLst/>
                          <a:latin typeface="Calibri" panose="020F0502020204030204" pitchFamily="34" charset="0"/>
                        </a:rPr>
                        <a:t>$500</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300" b="0" i="0" u="none" strike="noStrike">
                          <a:solidFill>
                            <a:srgbClr val="000000"/>
                          </a:solidFill>
                          <a:effectLst/>
                          <a:latin typeface="Calibri" panose="020F0502020204030204" pitchFamily="34" charset="0"/>
                        </a:rPr>
                        <a:t>$8,910,000</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2347274863"/>
                  </a:ext>
                </a:extLst>
              </a:tr>
              <a:tr h="257201">
                <a:tc>
                  <a:txBody>
                    <a:bodyPr/>
                    <a:lstStyle/>
                    <a:p>
                      <a:pPr algn="l" rtl="0" fontAlgn="ctr"/>
                      <a:r>
                        <a:rPr lang="en-CA" sz="1500" b="0" i="0" u="none" strike="noStrike">
                          <a:solidFill>
                            <a:srgbClr val="0F243E"/>
                          </a:solidFill>
                          <a:effectLst/>
                          <a:latin typeface="Calibri" panose="020F0502020204030204" pitchFamily="34" charset="0"/>
                        </a:rPr>
                        <a:t>Carbon Black N330 Standard </a:t>
                      </a:r>
                    </a:p>
                  </a:txBody>
                  <a:tcPr marL="5981" marR="5981" marT="598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300" b="0" i="0" u="none" strike="noStrike">
                          <a:solidFill>
                            <a:srgbClr val="000000"/>
                          </a:solidFill>
                          <a:effectLst/>
                          <a:latin typeface="Calibri" panose="020F0502020204030204" pitchFamily="34" charset="0"/>
                        </a:rPr>
                        <a:t>2%</a:t>
                      </a:r>
                    </a:p>
                  </a:txBody>
                  <a:tcPr marL="5981" marR="5981" marT="598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ctr"/>
                      <a:r>
                        <a:rPr lang="en-CA" sz="1300" b="0" i="0" u="none" strike="noStrike">
                          <a:solidFill>
                            <a:srgbClr val="000000"/>
                          </a:solidFill>
                          <a:effectLst/>
                          <a:latin typeface="Calibri" panose="020F0502020204030204" pitchFamily="34" charset="0"/>
                        </a:rPr>
                        <a:t>475</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300" b="0" i="0" u="none" strike="noStrike">
                          <a:solidFill>
                            <a:srgbClr val="000000"/>
                          </a:solidFill>
                          <a:effectLst/>
                          <a:latin typeface="Calibri" panose="020F0502020204030204" pitchFamily="34" charset="0"/>
                        </a:rPr>
                        <a:t>$500</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300" b="0" i="0" u="none" strike="noStrike">
                          <a:solidFill>
                            <a:srgbClr val="000000"/>
                          </a:solidFill>
                          <a:effectLst/>
                          <a:latin typeface="Calibri" panose="020F0502020204030204" pitchFamily="34" charset="0"/>
                        </a:rPr>
                        <a:t>$237,600</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2467774585"/>
                  </a:ext>
                </a:extLst>
              </a:tr>
              <a:tr h="257201">
                <a:tc>
                  <a:txBody>
                    <a:bodyPr/>
                    <a:lstStyle/>
                    <a:p>
                      <a:pPr algn="l" rtl="0" fontAlgn="ctr"/>
                      <a:r>
                        <a:rPr lang="en-CA" sz="1500" b="1" i="0" u="none" strike="noStrike">
                          <a:solidFill>
                            <a:srgbClr val="0F243E"/>
                          </a:solidFill>
                          <a:effectLst/>
                          <a:latin typeface="Calibri" panose="020F0502020204030204" pitchFamily="34" charset="0"/>
                        </a:rPr>
                        <a:t>Total Revenue </a:t>
                      </a:r>
                    </a:p>
                  </a:txBody>
                  <a:tcPr marL="5981" marR="5981" marT="598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81" marR="5981" marT="598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300" b="1" i="0" u="none" strike="noStrike">
                          <a:solidFill>
                            <a:srgbClr val="000000"/>
                          </a:solidFill>
                          <a:effectLst/>
                          <a:latin typeface="Calibri" panose="020F0502020204030204" pitchFamily="34" charset="0"/>
                        </a:rPr>
                        <a:t>$9,147,600</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3148975792"/>
                  </a:ext>
                </a:extLst>
              </a:tr>
              <a:tr h="257201">
                <a:tc>
                  <a:txBody>
                    <a:bodyPr/>
                    <a:lstStyle/>
                    <a:p>
                      <a:pPr algn="l" rtl="0" fontAlgn="ctr"/>
                      <a:r>
                        <a:rPr lang="en-CA" sz="1500" b="0" i="0" u="none" strike="noStrike">
                          <a:solidFill>
                            <a:srgbClr val="0F243E"/>
                          </a:solidFill>
                          <a:effectLst/>
                          <a:latin typeface="Calibri" panose="020F0502020204030204" pitchFamily="34" charset="0"/>
                        </a:rPr>
                        <a:t>Approx. Operational Expenses </a:t>
                      </a:r>
                    </a:p>
                  </a:txBody>
                  <a:tcPr marL="5981" marR="5981" marT="598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81" marR="5981" marT="598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300" b="0" i="0" u="none" strike="noStrike">
                          <a:solidFill>
                            <a:srgbClr val="000000"/>
                          </a:solidFill>
                          <a:effectLst/>
                          <a:latin typeface="Calibri" panose="020F0502020204030204" pitchFamily="34" charset="0"/>
                        </a:rPr>
                        <a:t>$3,381,494</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433284900"/>
                  </a:ext>
                </a:extLst>
              </a:tr>
              <a:tr h="257201">
                <a:tc>
                  <a:txBody>
                    <a:bodyPr/>
                    <a:lstStyle/>
                    <a:p>
                      <a:pPr algn="l" rtl="0" fontAlgn="ctr"/>
                      <a:r>
                        <a:rPr lang="en-CA" sz="1500" b="0" i="0" u="none" strike="noStrike">
                          <a:solidFill>
                            <a:srgbClr val="0F243E"/>
                          </a:solidFill>
                          <a:effectLst/>
                          <a:latin typeface="Calibri" panose="020F0502020204030204" pitchFamily="34" charset="0"/>
                        </a:rPr>
                        <a:t>Royalty</a:t>
                      </a:r>
                    </a:p>
                  </a:txBody>
                  <a:tcPr marL="5981" marR="5981" marT="5981"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81" marR="5981" marT="5981"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300" b="0" i="0" u="none" strike="noStrike">
                          <a:solidFill>
                            <a:srgbClr val="000000"/>
                          </a:solidFill>
                          <a:effectLst/>
                          <a:latin typeface="Calibri" panose="020F0502020204030204" pitchFamily="34" charset="0"/>
                        </a:rPr>
                        <a:t> </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300" b="0" i="0" u="none" strike="noStrike">
                          <a:solidFill>
                            <a:srgbClr val="000000"/>
                          </a:solidFill>
                          <a:effectLst/>
                          <a:latin typeface="Calibri" panose="020F0502020204030204" pitchFamily="34" charset="0"/>
                        </a:rPr>
                        <a:t>$457,380</a:t>
                      </a:r>
                    </a:p>
                  </a:txBody>
                  <a:tcPr marL="5981" marR="5981" marT="598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1463821526"/>
                  </a:ext>
                </a:extLst>
              </a:tr>
              <a:tr h="257201">
                <a:tc>
                  <a:txBody>
                    <a:bodyPr/>
                    <a:lstStyle/>
                    <a:p>
                      <a:pPr algn="l" rtl="0" fontAlgn="b"/>
                      <a:r>
                        <a:rPr lang="en-CA" sz="1500" b="1" i="0" u="none" strike="noStrike">
                          <a:solidFill>
                            <a:srgbClr val="0F243E"/>
                          </a:solidFill>
                          <a:effectLst/>
                          <a:latin typeface="Calibri" panose="020F0502020204030204" pitchFamily="34" charset="0"/>
                        </a:rPr>
                        <a:t>Net Income  (before taxes) </a:t>
                      </a:r>
                    </a:p>
                  </a:txBody>
                  <a:tcPr marL="5981" marR="5981" marT="5981"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b"/>
                      <a:r>
                        <a:rPr lang="en-CA" sz="1300" b="0" i="0" u="none" strike="noStrike">
                          <a:solidFill>
                            <a:srgbClr val="000000"/>
                          </a:solidFill>
                          <a:effectLst/>
                          <a:latin typeface="Calibri" panose="020F0502020204030204" pitchFamily="34" charset="0"/>
                        </a:rPr>
                        <a:t> </a:t>
                      </a:r>
                    </a:p>
                  </a:txBody>
                  <a:tcPr marL="5981" marR="5981" marT="5981"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n-CA" sz="1300" b="0" i="0" u="none" strike="noStrike">
                          <a:solidFill>
                            <a:srgbClr val="000000"/>
                          </a:solidFill>
                          <a:effectLst/>
                          <a:latin typeface="Calibri" panose="020F0502020204030204" pitchFamily="34" charset="0"/>
                        </a:rPr>
                        <a:t> </a:t>
                      </a:r>
                    </a:p>
                  </a:txBody>
                  <a:tcPr marL="5981" marR="5981" marT="598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n-CA" sz="1300" b="0" i="0" u="none" strike="noStrike">
                          <a:solidFill>
                            <a:srgbClr val="000000"/>
                          </a:solidFill>
                          <a:effectLst/>
                          <a:latin typeface="Calibri" panose="020F0502020204030204" pitchFamily="34" charset="0"/>
                        </a:rPr>
                        <a:t> </a:t>
                      </a:r>
                    </a:p>
                  </a:txBody>
                  <a:tcPr marL="5981" marR="5981" marT="598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b"/>
                      <a:r>
                        <a:rPr lang="en-CA" sz="1300" b="1" i="0" u="none" strike="noStrike">
                          <a:solidFill>
                            <a:srgbClr val="000000"/>
                          </a:solidFill>
                          <a:effectLst/>
                          <a:latin typeface="Calibri" panose="020F0502020204030204" pitchFamily="34" charset="0"/>
                        </a:rPr>
                        <a:t>$5,308,726</a:t>
                      </a:r>
                    </a:p>
                  </a:txBody>
                  <a:tcPr marL="5981" marR="5981" marT="5981"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303302753"/>
                  </a:ext>
                </a:extLst>
              </a:tr>
              <a:tr h="346922">
                <a:tc gridSpan="5">
                  <a:txBody>
                    <a:bodyPr/>
                    <a:lstStyle/>
                    <a:p>
                      <a:pPr algn="l" rtl="0" fontAlgn="b"/>
                      <a:r>
                        <a:rPr lang="en-CA" sz="1300" b="0" i="0" u="none" strike="noStrike">
                          <a:solidFill>
                            <a:srgbClr val="000000"/>
                          </a:solidFill>
                          <a:effectLst/>
                          <a:latin typeface="Calibri" panose="020F0502020204030204" pitchFamily="34" charset="0"/>
                        </a:rPr>
                        <a:t>Notes:  </a:t>
                      </a:r>
                    </a:p>
                  </a:txBody>
                  <a:tcPr marL="5981" marR="5981" marT="5981"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225086929"/>
                  </a:ext>
                </a:extLst>
              </a:tr>
              <a:tr h="340940">
                <a:tc gridSpan="5">
                  <a:txBody>
                    <a:bodyPr/>
                    <a:lstStyle/>
                    <a:p>
                      <a:pPr marL="285750" indent="-285750" algn="l" rtl="0" fontAlgn="t">
                        <a:buFont typeface="Arial" panose="020B0604020202020204" pitchFamily="34" charset="0"/>
                        <a:buChar char="•"/>
                      </a:pPr>
                      <a:r>
                        <a:rPr lang="en-CA" sz="1300" b="0" i="0" u="none" strike="noStrike" dirty="0">
                          <a:solidFill>
                            <a:srgbClr val="0D0D0D"/>
                          </a:solidFill>
                          <a:effectLst/>
                          <a:latin typeface="Calibri" panose="020F0502020204030204" pitchFamily="34" charset="0"/>
                        </a:rPr>
                        <a:t>Based on 24 Tonnes Per Day for 330 Operating Days Per Year</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CA" sz="1400" b="0" i="0" u="none" strike="noStrike" dirty="0">
                          <a:solidFill>
                            <a:srgbClr val="0D0D0D"/>
                          </a:solidFill>
                          <a:effectLst/>
                          <a:latin typeface="Calibri" panose="020F0502020204030204" pitchFamily="34" charset="0"/>
                        </a:rPr>
                        <a:t>All figures are shown in US Dollars</a:t>
                      </a:r>
                      <a:endParaRPr lang="en-CA" sz="1300" b="0" i="0" u="none" strike="noStrike" dirty="0">
                        <a:solidFill>
                          <a:srgbClr val="0D0D0D"/>
                        </a:solidFill>
                        <a:effectLst/>
                        <a:latin typeface="Calibri" panose="020F0502020204030204" pitchFamily="34" charset="0"/>
                      </a:endParaRPr>
                    </a:p>
                  </a:txBody>
                  <a:tcPr marL="5981" marR="5981" marT="5981"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633025125"/>
                  </a:ext>
                </a:extLst>
              </a:tr>
              <a:tr h="711788">
                <a:tc gridSpan="5">
                  <a:txBody>
                    <a:bodyPr/>
                    <a:lstStyle/>
                    <a:p>
                      <a:pPr marL="285750" indent="-285750" algn="l" rtl="0" fontAlgn="t">
                        <a:buFont typeface="Arial" panose="020B0604020202020204" pitchFamily="34" charset="0"/>
                        <a:buChar char="•"/>
                      </a:pPr>
                      <a:r>
                        <a:rPr lang="en-CA" sz="1300" b="0" i="0" u="none" strike="noStrike" dirty="0">
                          <a:solidFill>
                            <a:srgbClr val="0D0D0D"/>
                          </a:solidFill>
                          <a:effectLst/>
                          <a:latin typeface="Calibri" panose="020F0502020204030204" pitchFamily="34" charset="0"/>
                        </a:rPr>
                        <a:t>Additional by-products may be produced that would both generate power and heat for the plant, and potentially produce additional revenue. </a:t>
                      </a:r>
                    </a:p>
                    <a:p>
                      <a:pPr marL="285750" indent="-285750" algn="l" rtl="0" fontAlgn="t">
                        <a:buFont typeface="Arial" panose="020B0604020202020204" pitchFamily="34" charset="0"/>
                        <a:buChar char="•"/>
                      </a:pPr>
                      <a:r>
                        <a:rPr lang="en-CA" sz="1400" b="0" i="0" u="none" strike="noStrike" dirty="0">
                          <a:solidFill>
                            <a:srgbClr val="0D0D0D"/>
                          </a:solidFill>
                          <a:effectLst/>
                          <a:latin typeface="Calibri" panose="020F0502020204030204" pitchFamily="34" charset="0"/>
                        </a:rPr>
                        <a:t>All </a:t>
                      </a:r>
                      <a:r>
                        <a:rPr lang="en-CA" sz="1400" b="0" i="0" u="none" strike="noStrike" dirty="0" err="1">
                          <a:solidFill>
                            <a:srgbClr val="0D0D0D"/>
                          </a:solidFill>
                          <a:effectLst/>
                          <a:latin typeface="Calibri" panose="020F0502020204030204" pitchFamily="34" charset="0"/>
                        </a:rPr>
                        <a:t>ProForma</a:t>
                      </a:r>
                      <a:r>
                        <a:rPr lang="en-CA" sz="1400" b="0" i="0" u="none" strike="noStrike" dirty="0">
                          <a:solidFill>
                            <a:srgbClr val="0D0D0D"/>
                          </a:solidFill>
                          <a:effectLst/>
                          <a:latin typeface="Calibri" panose="020F0502020204030204" pitchFamily="34" charset="0"/>
                        </a:rPr>
                        <a:t> financials are prepared by personnel from Magnum’s manufacturing Associate, MGI Thermolysis Systems Inc, with input from Emergent Waste Solutions Inc., Magnum’s Licensee for Canada</a:t>
                      </a:r>
                      <a:endParaRPr lang="en-CA" sz="1300" b="0" i="0" u="none" strike="noStrike" dirty="0">
                        <a:solidFill>
                          <a:srgbClr val="0D0D0D"/>
                        </a:solidFill>
                        <a:effectLst/>
                        <a:latin typeface="Calibri" panose="020F0502020204030204" pitchFamily="34" charset="0"/>
                      </a:endParaRPr>
                    </a:p>
                  </a:txBody>
                  <a:tcPr marL="5981" marR="5981" marT="5981"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545392149"/>
                  </a:ext>
                </a:extLst>
              </a:tr>
            </a:tbl>
          </a:graphicData>
        </a:graphic>
      </p:graphicFrame>
    </p:spTree>
    <p:extLst>
      <p:ext uri="{BB962C8B-B14F-4D97-AF65-F5344CB8AC3E}">
        <p14:creationId xmlns:p14="http://schemas.microsoft.com/office/powerpoint/2010/main" val="195710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lated image">
            <a:extLst>
              <a:ext uri="{FF2B5EF4-FFF2-40B4-BE49-F238E27FC236}">
                <a16:creationId xmlns:a16="http://schemas.microsoft.com/office/drawing/2014/main" id="{8063BFED-D8F4-4387-A7C4-B6E1DA3A2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1411114"/>
            <a:ext cx="8886825" cy="48214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78639E3E-456F-46DD-A783-C0ACB50A89CF}"/>
              </a:ext>
            </a:extLst>
          </p:cNvPr>
          <p:cNvSpPr txBox="1">
            <a:spLocks/>
          </p:cNvSpPr>
          <p:nvPr/>
        </p:nvSpPr>
        <p:spPr>
          <a:xfrm>
            <a:off x="8258175" y="639562"/>
            <a:ext cx="885825" cy="466538"/>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US" sz="2400" b="1" cap="none" dirty="0"/>
              <a:t>Tires</a:t>
            </a:r>
          </a:p>
        </p:txBody>
      </p:sp>
    </p:spTree>
    <p:extLst>
      <p:ext uri="{BB962C8B-B14F-4D97-AF65-F5344CB8AC3E}">
        <p14:creationId xmlns:p14="http://schemas.microsoft.com/office/powerpoint/2010/main" val="1118278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50E47-1FC3-480C-910F-53538FC0A116}"/>
              </a:ext>
            </a:extLst>
          </p:cNvPr>
          <p:cNvSpPr/>
          <p:nvPr/>
        </p:nvSpPr>
        <p:spPr>
          <a:xfrm>
            <a:off x="209550" y="1539248"/>
            <a:ext cx="8858249" cy="4762842"/>
          </a:xfrm>
          <a:prstGeom prst="rect">
            <a:avLst/>
          </a:prstGeom>
        </p:spPr>
        <p:txBody>
          <a:bodyPr wrap="square">
            <a:spAutoFit/>
          </a:bodyPr>
          <a:lstStyle/>
          <a:p>
            <a:pPr algn="just">
              <a:spcAft>
                <a:spcPts val="300"/>
              </a:spcAft>
            </a:pPr>
            <a:r>
              <a:rPr lang="en-GB" sz="1200" b="1" dirty="0">
                <a:latin typeface="Calibri" panose="020F0502020204030204" pitchFamily="34" charset="0"/>
                <a:ea typeface="Times New Roman" panose="02020603050405020304" pitchFamily="18" charset="0"/>
                <a:cs typeface="Calibri" panose="020F0502020204030204" pitchFamily="34" charset="0"/>
              </a:rPr>
              <a:t>Worldwide  </a:t>
            </a: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200" dirty="0">
                <a:latin typeface="Calibri" panose="020F0502020204030204" pitchFamily="34" charset="0"/>
                <a:ea typeface="Times New Roman" panose="02020603050405020304" pitchFamily="18" charset="0"/>
                <a:cs typeface="Calibri" panose="020F0502020204030204" pitchFamily="34" charset="0"/>
              </a:rPr>
              <a:t>It is estimated that approximately 1.2 Billion used tires are disposed of each year, worldwide and 7 Billion used tires sit in existing landfills. Further it is estimated that over 700 Million tires are manufactured every year and as the emerging countries such as India and China see an ever increasing demand for automobiles, the disposal of used tires becomes an ever increasing environmental problem. This is particularly evident in some of the poorest countries of the world where piles of used tires have been dumped and remain a major hazard at risk of igniting and burning for years.</a:t>
            </a: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200" b="1" dirty="0">
                <a:latin typeface="Calibri" panose="020F0502020204030204" pitchFamily="34" charset="0"/>
                <a:ea typeface="Times New Roman" panose="02020603050405020304" pitchFamily="18" charset="0"/>
                <a:cs typeface="Calibri" panose="020F0502020204030204" pitchFamily="34" charset="0"/>
              </a:rPr>
              <a:t> </a:t>
            </a: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300"/>
              </a:spcAft>
            </a:pPr>
            <a:r>
              <a:rPr lang="en-GB" sz="1200" b="1" dirty="0">
                <a:latin typeface="Calibri" panose="020F0502020204030204" pitchFamily="34" charset="0"/>
                <a:ea typeface="Times New Roman" panose="02020603050405020304" pitchFamily="18" charset="0"/>
                <a:cs typeface="Calibri" panose="020F0502020204030204" pitchFamily="34" charset="0"/>
              </a:rPr>
              <a:t>USA</a:t>
            </a: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200" dirty="0">
                <a:latin typeface="Calibri" panose="020F0502020204030204" pitchFamily="34" charset="0"/>
                <a:ea typeface="Times New Roman" panose="02020603050405020304" pitchFamily="18" charset="0"/>
                <a:cs typeface="Calibri" panose="020F0502020204030204" pitchFamily="34" charset="0"/>
              </a:rPr>
              <a:t>In the US the federal Environmental Protection Agency reports that 290 million used tires are generated each year and an estimated 2 Billion used tires have accumulated in stockpiles or uncontrolled tire dumps across the country. A variety of pests, including mosquitoes capable of carrying West Nile virus, breed and live in water collected in discarded  old tires, Tires also take up much-needed landfill space and create a blight on the urban landscape as well as resulting in a large amount of black solid refuse which contaminates the soil and ground water. </a:t>
            </a: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200" dirty="0">
                <a:latin typeface="Calibri" panose="020F0502020204030204" pitchFamily="34" charset="0"/>
                <a:ea typeface="Times New Roman" panose="02020603050405020304" pitchFamily="18" charset="0"/>
                <a:cs typeface="Calibri" panose="020F0502020204030204" pitchFamily="34" charset="0"/>
              </a:rPr>
              <a:t> </a:t>
            </a: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300"/>
              </a:spcAft>
            </a:pPr>
            <a:r>
              <a:rPr lang="en-GB" sz="1200" b="1" dirty="0">
                <a:latin typeface="Calibri" panose="020F0502020204030204" pitchFamily="34" charset="0"/>
                <a:ea typeface="Times New Roman" panose="02020603050405020304" pitchFamily="18" charset="0"/>
                <a:cs typeface="Calibri" panose="020F0502020204030204" pitchFamily="34" charset="0"/>
              </a:rPr>
              <a:t>Canada</a:t>
            </a: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200" dirty="0">
                <a:latin typeface="Calibri" panose="020F0502020204030204" pitchFamily="34" charset="0"/>
                <a:ea typeface="Times New Roman" panose="02020603050405020304" pitchFamily="18" charset="0"/>
                <a:cs typeface="Calibri" panose="020F0502020204030204" pitchFamily="34" charset="0"/>
              </a:rPr>
              <a:t>In Canada we discard 33 Million Tires annually.  Our issues with used tires parallel those of the USA and as such Canada is under a strong onus to address them.</a:t>
            </a: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algn="just"/>
            <a:r>
              <a:rPr lang="en-GB" sz="1200" dirty="0">
                <a:latin typeface="Calibri" panose="020F0502020204030204" pitchFamily="34" charset="0"/>
                <a:ea typeface="Times New Roman" panose="02020603050405020304" pitchFamily="18" charset="0"/>
                <a:cs typeface="Calibri" panose="020F0502020204030204" pitchFamily="34" charset="0"/>
              </a:rPr>
              <a:t> </a:t>
            </a: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algn="just">
              <a:spcAft>
                <a:spcPts val="1800"/>
              </a:spcAft>
            </a:pPr>
            <a:r>
              <a:rPr lang="en-GB" sz="1200" dirty="0">
                <a:latin typeface="Calibri" panose="020F0502020204030204" pitchFamily="34" charset="0"/>
                <a:ea typeface="Times New Roman" panose="02020603050405020304" pitchFamily="18" charset="0"/>
                <a:cs typeface="Calibri" panose="020F0502020204030204" pitchFamily="34" charset="0"/>
              </a:rPr>
              <a:t>Used tires represent a primary feedstock for the pyrolysis system. Traditional pyrolysis systems have produced lower quality products which have consequently attracted lower market prices.  The AATS system overcomes these difficulties and produces marketable high quality products to satisfy the demands of industry.</a:t>
            </a:r>
            <a:endParaRPr lang="en-CA" sz="1200" dirty="0">
              <a:latin typeface="Calibri" panose="020F0502020204030204" pitchFamily="34" charset="0"/>
              <a:ea typeface="Times New Roman" panose="02020603050405020304" pitchFamily="18" charset="0"/>
              <a:cs typeface="Calibri" panose="020F0502020204030204" pitchFamily="34" charset="0"/>
            </a:endParaRPr>
          </a:p>
          <a:p>
            <a:pPr>
              <a:spcAft>
                <a:spcPts val="300"/>
              </a:spcAft>
              <a:tabLst>
                <a:tab pos="791845" algn="l"/>
                <a:tab pos="1620520" algn="l"/>
                <a:tab pos="2448560" algn="l"/>
                <a:tab pos="3312160" algn="l"/>
                <a:tab pos="4104640" algn="l"/>
                <a:tab pos="4932680" algn="l"/>
                <a:tab pos="5760720" algn="l"/>
                <a:tab pos="6480810" algn="l"/>
              </a:tabLst>
            </a:pPr>
            <a:endParaRPr lang="en-GB" sz="1200" dirty="0">
              <a:latin typeface="Calibri" panose="020F0502020204030204" pitchFamily="34" charset="0"/>
              <a:cs typeface="Calibri" panose="020F0502020204030204" pitchFamily="34" charset="0"/>
            </a:endParaRPr>
          </a:p>
          <a:p>
            <a:pPr>
              <a:spcAft>
                <a:spcPts val="300"/>
              </a:spcAft>
              <a:tabLst>
                <a:tab pos="791845" algn="l"/>
                <a:tab pos="1620520" algn="l"/>
                <a:tab pos="2448560" algn="l"/>
                <a:tab pos="3312160" algn="l"/>
                <a:tab pos="4104640" algn="l"/>
                <a:tab pos="4932680" algn="l"/>
                <a:tab pos="5760720" algn="l"/>
                <a:tab pos="6480810" algn="l"/>
              </a:tabLst>
            </a:pPr>
            <a:r>
              <a:rPr lang="en-GB" sz="1200" dirty="0">
                <a:latin typeface="Calibri" panose="020F0502020204030204" pitchFamily="34" charset="0"/>
                <a:cs typeface="Calibri" panose="020F0502020204030204" pitchFamily="34" charset="0"/>
              </a:rPr>
              <a:t>http://www.businesswire.com/news/home/20090331006457/en/Timberland-Teams-Green-Rubber%E2%84%A2-Reduce-Global-Tire</a:t>
            </a:r>
            <a:endParaRPr lang="en-CA" sz="1200" dirty="0">
              <a:latin typeface="Calibri" panose="020F0502020204030204" pitchFamily="34" charset="0"/>
              <a:cs typeface="Calibri" panose="020F0502020204030204" pitchFamily="34" charset="0"/>
            </a:endParaRPr>
          </a:p>
          <a:p>
            <a:pPr>
              <a:tabLst>
                <a:tab pos="791845" algn="l"/>
                <a:tab pos="1620520" algn="l"/>
                <a:tab pos="2448560" algn="l"/>
                <a:tab pos="3312160" algn="l"/>
                <a:tab pos="4104640" algn="l"/>
                <a:tab pos="4932680" algn="l"/>
                <a:tab pos="5760720" algn="l"/>
                <a:tab pos="6480810" algn="l"/>
              </a:tabLst>
            </a:pPr>
            <a:r>
              <a:rPr lang="en-GB" sz="1200" dirty="0">
                <a:latin typeface="Calibri" panose="020F0502020204030204" pitchFamily="34" charset="0"/>
                <a:ea typeface="Times New Roman" panose="02020603050405020304" pitchFamily="18" charset="0"/>
                <a:cs typeface="Times New Roman" panose="02020603050405020304" pitchFamily="18" charset="0"/>
              </a:rPr>
              <a:t>http://www.newswire.ca/en/releases/archive/August2010/12/c2170.html</a:t>
            </a:r>
            <a:endParaRPr lang="en-CA"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8F6F33E0-1B36-4DD5-BF02-5857E6080198}"/>
              </a:ext>
            </a:extLst>
          </p:cNvPr>
          <p:cNvCxnSpPr/>
          <p:nvPr/>
        </p:nvCxnSpPr>
        <p:spPr>
          <a:xfrm>
            <a:off x="295275" y="5591175"/>
            <a:ext cx="8772524"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97B67CA-5C0A-46B5-9A00-0433A81580A7}"/>
              </a:ext>
            </a:extLst>
          </p:cNvPr>
          <p:cNvSpPr txBox="1"/>
          <p:nvPr/>
        </p:nvSpPr>
        <p:spPr>
          <a:xfrm>
            <a:off x="8258400" y="640800"/>
            <a:ext cx="1057274" cy="461665"/>
          </a:xfrm>
          <a:prstGeom prst="rect">
            <a:avLst/>
          </a:prstGeom>
          <a:noFill/>
        </p:spPr>
        <p:txBody>
          <a:bodyPr wrap="square" rtlCol="0">
            <a:spAutoFit/>
          </a:bodyPr>
          <a:lstStyle/>
          <a:p>
            <a:pPr algn="ctr"/>
            <a:r>
              <a:rPr lang="en-CA" sz="2400" b="1" dirty="0"/>
              <a:t>Tires</a:t>
            </a:r>
          </a:p>
        </p:txBody>
      </p:sp>
      <p:sp>
        <p:nvSpPr>
          <p:cNvPr id="6" name="TextBox 5">
            <a:extLst>
              <a:ext uri="{FF2B5EF4-FFF2-40B4-BE49-F238E27FC236}">
                <a16:creationId xmlns:a16="http://schemas.microsoft.com/office/drawing/2014/main" id="{351CB301-6641-40DC-B442-D5596A59A595}"/>
              </a:ext>
            </a:extLst>
          </p:cNvPr>
          <p:cNvSpPr txBox="1"/>
          <p:nvPr/>
        </p:nvSpPr>
        <p:spPr>
          <a:xfrm>
            <a:off x="76201" y="1847849"/>
            <a:ext cx="9007364" cy="36163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r>
              <a:rPr lang="en-CA" sz="1750" b="1" dirty="0">
                <a:solidFill>
                  <a:schemeClr val="accent4">
                    <a:lumMod val="50000"/>
                  </a:schemeClr>
                </a:solidFill>
                <a:cs typeface="Calibri" panose="020F0502020204030204" pitchFamily="34" charset="0"/>
              </a:rPr>
              <a:t>1.2 Billion tires disposed of annually – 7 Billion tires sit in existing landfills</a:t>
            </a:r>
            <a:endParaRPr lang="en-CA" sz="1750" b="1" dirty="0">
              <a:solidFill>
                <a:schemeClr val="accent4">
                  <a:lumMod val="50000"/>
                </a:schemeClr>
              </a:solidFill>
            </a:endParaRPr>
          </a:p>
        </p:txBody>
      </p:sp>
      <p:sp>
        <p:nvSpPr>
          <p:cNvPr id="7" name="TextBox 6">
            <a:extLst>
              <a:ext uri="{FF2B5EF4-FFF2-40B4-BE49-F238E27FC236}">
                <a16:creationId xmlns:a16="http://schemas.microsoft.com/office/drawing/2014/main" id="{1DF5A63A-0934-4BE7-BE31-9D8A0FF20A8D}"/>
              </a:ext>
            </a:extLst>
          </p:cNvPr>
          <p:cNvSpPr txBox="1"/>
          <p:nvPr/>
        </p:nvSpPr>
        <p:spPr>
          <a:xfrm>
            <a:off x="60435" y="3129275"/>
            <a:ext cx="9007364" cy="848181"/>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lnSpc>
                <a:spcPct val="150000"/>
              </a:lnSpc>
            </a:pPr>
            <a:r>
              <a:rPr lang="en-CA" sz="1750" b="1" dirty="0">
                <a:solidFill>
                  <a:schemeClr val="accent4">
                    <a:lumMod val="50000"/>
                  </a:schemeClr>
                </a:solidFill>
                <a:cs typeface="Calibri" panose="020F0502020204030204" pitchFamily="34" charset="0"/>
              </a:rPr>
              <a:t>Waste tires are an ideal host environment for insects that carry viruses such as West Nile</a:t>
            </a:r>
            <a:endParaRPr lang="en-CA" sz="1750" b="1" dirty="0">
              <a:solidFill>
                <a:schemeClr val="accent4">
                  <a:lumMod val="50000"/>
                </a:schemeClr>
              </a:solidFill>
            </a:endParaRPr>
          </a:p>
        </p:txBody>
      </p:sp>
      <p:sp>
        <p:nvSpPr>
          <p:cNvPr id="8" name="TextBox 7">
            <a:extLst>
              <a:ext uri="{FF2B5EF4-FFF2-40B4-BE49-F238E27FC236}">
                <a16:creationId xmlns:a16="http://schemas.microsoft.com/office/drawing/2014/main" id="{99AF0C88-8D8F-4333-9969-A1891C01EB15}"/>
              </a:ext>
            </a:extLst>
          </p:cNvPr>
          <p:cNvSpPr txBox="1"/>
          <p:nvPr/>
        </p:nvSpPr>
        <p:spPr>
          <a:xfrm>
            <a:off x="76201" y="4239588"/>
            <a:ext cx="9007364" cy="36163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rtlCol="0">
            <a:spAutoFit/>
          </a:bodyPr>
          <a:lstStyle/>
          <a:p>
            <a:pPr algn="ctr"/>
            <a:r>
              <a:rPr lang="en-CA" sz="1750" b="1" dirty="0">
                <a:solidFill>
                  <a:schemeClr val="accent4">
                    <a:lumMod val="50000"/>
                  </a:schemeClr>
                </a:solidFill>
                <a:cs typeface="Calibri" panose="020F0502020204030204" pitchFamily="34" charset="0"/>
              </a:rPr>
              <a:t>Canada under strong onus to address the annual 33 Million discarded tires</a:t>
            </a:r>
            <a:endParaRPr lang="en-CA" sz="1750" b="1" dirty="0">
              <a:solidFill>
                <a:schemeClr val="accent4">
                  <a:lumMod val="50000"/>
                </a:schemeClr>
              </a:solidFill>
            </a:endParaRPr>
          </a:p>
        </p:txBody>
      </p:sp>
      <p:sp>
        <p:nvSpPr>
          <p:cNvPr id="9" name="TextBox 8">
            <a:extLst>
              <a:ext uri="{FF2B5EF4-FFF2-40B4-BE49-F238E27FC236}">
                <a16:creationId xmlns:a16="http://schemas.microsoft.com/office/drawing/2014/main" id="{DD2526A3-EBFE-484E-844C-787F3601F23F}"/>
              </a:ext>
            </a:extLst>
          </p:cNvPr>
          <p:cNvSpPr txBox="1"/>
          <p:nvPr/>
        </p:nvSpPr>
        <p:spPr>
          <a:xfrm>
            <a:off x="76201" y="4843285"/>
            <a:ext cx="9007364" cy="598287"/>
          </a:xfrm>
          <a:prstGeom prst="rect">
            <a:avLst/>
          </a:prstGeom>
          <a:solidFill>
            <a:srgbClr val="E9F5DB">
              <a:alpha val="94902"/>
            </a:srgbClr>
          </a:solidFill>
          <a:ln w="19050">
            <a:solidFill>
              <a:schemeClr val="tx1"/>
            </a:solidFill>
          </a:ln>
          <a:scene3d>
            <a:camera prst="orthographicFront"/>
            <a:lightRig rig="threePt" dir="t"/>
          </a:scene3d>
          <a:sp3d>
            <a:bevelT prst="angle"/>
          </a:sp3d>
        </p:spPr>
        <p:txBody>
          <a:bodyPr wrap="square" tIns="0" bIns="144000" rtlCol="0" anchor="ctr">
            <a:spAutoFit/>
          </a:bodyPr>
          <a:lstStyle/>
          <a:p>
            <a:pPr algn="ctr">
              <a:lnSpc>
                <a:spcPct val="200000"/>
              </a:lnSpc>
              <a:spcAft>
                <a:spcPts val="600"/>
              </a:spcAft>
            </a:pPr>
            <a:r>
              <a:rPr lang="en-CA" sz="1750" b="1" dirty="0">
                <a:solidFill>
                  <a:schemeClr val="accent4">
                    <a:lumMod val="50000"/>
                  </a:schemeClr>
                </a:solidFill>
                <a:cs typeface="Calibri" panose="020F0502020204030204" pitchFamily="34" charset="0"/>
              </a:rPr>
              <a:t>ATS creates high value products without polluting</a:t>
            </a:r>
            <a:endParaRPr lang="en-CA" sz="1750" b="1" dirty="0">
              <a:solidFill>
                <a:schemeClr val="accent4">
                  <a:lumMod val="50000"/>
                </a:schemeClr>
              </a:solidFill>
            </a:endParaRPr>
          </a:p>
        </p:txBody>
      </p:sp>
    </p:spTree>
    <p:extLst>
      <p:ext uri="{BB962C8B-B14F-4D97-AF65-F5344CB8AC3E}">
        <p14:creationId xmlns:p14="http://schemas.microsoft.com/office/powerpoint/2010/main" val="2947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stetires.jpg"/>
          <p:cNvPicPr>
            <a:picLocks noChangeAspect="1"/>
          </p:cNvPicPr>
          <p:nvPr/>
        </p:nvPicPr>
        <p:blipFill>
          <a:blip r:embed="rId2" cstate="print"/>
          <a:stretch>
            <a:fillRect/>
          </a:stretch>
        </p:blipFill>
        <p:spPr>
          <a:xfrm>
            <a:off x="1905000" y="1086778"/>
            <a:ext cx="5334000" cy="2339340"/>
          </a:xfrm>
          <a:prstGeom prst="rect">
            <a:avLst/>
          </a:prstGeom>
          <a:ln>
            <a:noFill/>
          </a:ln>
          <a:effectLst>
            <a:softEdge rad="112500"/>
          </a:effectLst>
        </p:spPr>
      </p:pic>
      <p:sp>
        <p:nvSpPr>
          <p:cNvPr id="4" name="TextBox 3"/>
          <p:cNvSpPr txBox="1"/>
          <p:nvPr/>
        </p:nvSpPr>
        <p:spPr>
          <a:xfrm>
            <a:off x="3360559" y="640800"/>
            <a:ext cx="5783441" cy="461665"/>
          </a:xfrm>
          <a:prstGeom prst="rect">
            <a:avLst/>
          </a:prstGeom>
          <a:noFill/>
        </p:spPr>
        <p:txBody>
          <a:bodyPr wrap="square" rtlCol="0">
            <a:spAutoFit/>
          </a:bodyPr>
          <a:lstStyle/>
          <a:p>
            <a:r>
              <a:rPr lang="en-CA" sz="2400" b="1" dirty="0">
                <a:solidFill>
                  <a:schemeClr val="tx2"/>
                </a:solidFill>
                <a:latin typeface="+mj-lt"/>
              </a:rPr>
              <a:t>Waste - the Opportunity &amp; the Solution</a:t>
            </a:r>
          </a:p>
        </p:txBody>
      </p:sp>
      <p:sp>
        <p:nvSpPr>
          <p:cNvPr id="6" name="TextBox 5"/>
          <p:cNvSpPr txBox="1"/>
          <p:nvPr/>
        </p:nvSpPr>
        <p:spPr>
          <a:xfrm>
            <a:off x="190500" y="3509791"/>
            <a:ext cx="8763000" cy="2758202"/>
          </a:xfrm>
          <a:prstGeom prst="roundRect">
            <a:avLst/>
          </a:prstGeom>
          <a:solidFill>
            <a:srgbClr val="BCD030">
              <a:alpha val="20000"/>
            </a:srgbClr>
          </a:solidFill>
          <a:ln w="28575">
            <a:noFill/>
          </a:ln>
          <a:effectLst>
            <a:softEdge rad="63500"/>
          </a:effectLst>
        </p:spPr>
        <p:txBody>
          <a:bodyPr wrap="square" lIns="36000" rIns="36000" rtlCol="0">
            <a:spAutoFit/>
          </a:bodyPr>
          <a:lstStyle/>
          <a:p>
            <a:pPr lvl="0" algn="ctr">
              <a:spcAft>
                <a:spcPts val="1800"/>
              </a:spcAft>
            </a:pPr>
            <a:r>
              <a:rPr lang="en-CA" dirty="0">
                <a:latin typeface="Calibri" panose="020F0502020204030204" pitchFamily="34" charset="0"/>
                <a:cs typeface="Calibri" panose="020F0502020204030204" pitchFamily="34" charset="0"/>
              </a:rPr>
              <a:t>Society is waking to the reality that we cannot continue to treat waste by: burying it, pushing it into huge piles, or incinerating it.</a:t>
            </a:r>
          </a:p>
          <a:p>
            <a:pPr lvl="0" algn="ctr">
              <a:spcAft>
                <a:spcPts val="1800"/>
              </a:spcAft>
            </a:pPr>
            <a:r>
              <a:rPr lang="en-CA" dirty="0">
                <a:latin typeface="Calibri" panose="020F0502020204030204" pitchFamily="34" charset="0"/>
                <a:cs typeface="Calibri" panose="020F0502020204030204" pitchFamily="34" charset="0"/>
              </a:rPr>
              <a:t>With Global Climate Change threatening  us government and industry are being forced to consider the Greenhouse Gasses being released by all this carbon based waste.</a:t>
            </a:r>
          </a:p>
          <a:p>
            <a:pPr lvl="0" algn="ctr"/>
            <a:r>
              <a:rPr lang="en-CA" dirty="0">
                <a:latin typeface="Calibri" panose="020F0502020204030204" pitchFamily="34" charset="0"/>
                <a:cs typeface="Calibri" panose="020F0502020204030204" pitchFamily="34" charset="0"/>
              </a:rPr>
              <a:t>Into this environment Magnum Group International brings it’s truly disruptive Advanced Thermolysis System (ATS) Technology.</a:t>
            </a:r>
          </a:p>
          <a:p>
            <a:pPr lvl="0" algn="ctr"/>
            <a:endParaRPr lang="en-CA" dirty="0">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ght bulb for bullet.tif"/>
          <p:cNvPicPr>
            <a:picLocks noChangeAspect="1"/>
          </p:cNvPicPr>
          <p:nvPr/>
        </p:nvPicPr>
        <p:blipFill>
          <a:blip r:embed="rId2" cstate="print">
            <a:clrChange>
              <a:clrFrom>
                <a:srgbClr val="FFFFFF"/>
              </a:clrFrom>
              <a:clrTo>
                <a:srgbClr val="FFFFFF">
                  <a:alpha val="0"/>
                </a:srgbClr>
              </a:clrTo>
            </a:clrChange>
          </a:blip>
          <a:stretch>
            <a:fillRect/>
          </a:stretch>
        </p:blipFill>
        <p:spPr>
          <a:xfrm>
            <a:off x="2468880" y="342900"/>
            <a:ext cx="4206240" cy="5608320"/>
          </a:xfrm>
          <a:prstGeom prst="rect">
            <a:avLst/>
          </a:prstGeom>
        </p:spPr>
      </p:pic>
      <p:sp>
        <p:nvSpPr>
          <p:cNvPr id="2" name="TextBox 1"/>
          <p:cNvSpPr txBox="1"/>
          <p:nvPr/>
        </p:nvSpPr>
        <p:spPr>
          <a:xfrm>
            <a:off x="3924301" y="640800"/>
            <a:ext cx="5219700" cy="461665"/>
          </a:xfrm>
          <a:prstGeom prst="rect">
            <a:avLst/>
          </a:prstGeom>
          <a:noFill/>
        </p:spPr>
        <p:txBody>
          <a:bodyPr wrap="square" rtlCol="0">
            <a:spAutoFit/>
          </a:bodyPr>
          <a:lstStyle/>
          <a:p>
            <a:pPr algn="ctr"/>
            <a:r>
              <a:rPr lang="en-CA" sz="2400" b="1" dirty="0">
                <a:latin typeface="+mj-lt"/>
              </a:rPr>
              <a:t>Profit Potential for ATS2000 - Tires</a:t>
            </a:r>
          </a:p>
        </p:txBody>
      </p:sp>
      <p:graphicFrame>
        <p:nvGraphicFramePr>
          <p:cNvPr id="3" name="Table 2">
            <a:extLst>
              <a:ext uri="{FF2B5EF4-FFF2-40B4-BE49-F238E27FC236}">
                <a16:creationId xmlns:a16="http://schemas.microsoft.com/office/drawing/2014/main" id="{1BDF4C83-7404-43B3-B474-DBE7864323CC}"/>
              </a:ext>
            </a:extLst>
          </p:cNvPr>
          <p:cNvGraphicFramePr>
            <a:graphicFrameLocks noGrp="1"/>
          </p:cNvGraphicFramePr>
          <p:nvPr>
            <p:extLst>
              <p:ext uri="{D42A27DB-BD31-4B8C-83A1-F6EECF244321}">
                <p14:modId xmlns:p14="http://schemas.microsoft.com/office/powerpoint/2010/main" val="672614594"/>
              </p:ext>
            </p:extLst>
          </p:nvPr>
        </p:nvGraphicFramePr>
        <p:xfrm>
          <a:off x="1401412" y="1393826"/>
          <a:ext cx="6341176" cy="4601493"/>
        </p:xfrm>
        <a:graphic>
          <a:graphicData uri="http://schemas.openxmlformats.org/drawingml/2006/table">
            <a:tbl>
              <a:tblPr/>
              <a:tblGrid>
                <a:gridCol w="2506478">
                  <a:extLst>
                    <a:ext uri="{9D8B030D-6E8A-4147-A177-3AD203B41FA5}">
                      <a16:colId xmlns:a16="http://schemas.microsoft.com/office/drawing/2014/main" val="3548867806"/>
                    </a:ext>
                  </a:extLst>
                </a:gridCol>
                <a:gridCol w="760513">
                  <a:extLst>
                    <a:ext uri="{9D8B030D-6E8A-4147-A177-3AD203B41FA5}">
                      <a16:colId xmlns:a16="http://schemas.microsoft.com/office/drawing/2014/main" val="808562891"/>
                    </a:ext>
                  </a:extLst>
                </a:gridCol>
                <a:gridCol w="931896">
                  <a:extLst>
                    <a:ext uri="{9D8B030D-6E8A-4147-A177-3AD203B41FA5}">
                      <a16:colId xmlns:a16="http://schemas.microsoft.com/office/drawing/2014/main" val="194524349"/>
                    </a:ext>
                  </a:extLst>
                </a:gridCol>
                <a:gridCol w="1006876">
                  <a:extLst>
                    <a:ext uri="{9D8B030D-6E8A-4147-A177-3AD203B41FA5}">
                      <a16:colId xmlns:a16="http://schemas.microsoft.com/office/drawing/2014/main" val="807634135"/>
                    </a:ext>
                  </a:extLst>
                </a:gridCol>
                <a:gridCol w="1135413">
                  <a:extLst>
                    <a:ext uri="{9D8B030D-6E8A-4147-A177-3AD203B41FA5}">
                      <a16:colId xmlns:a16="http://schemas.microsoft.com/office/drawing/2014/main" val="227924231"/>
                    </a:ext>
                  </a:extLst>
                </a:gridCol>
              </a:tblGrid>
              <a:tr h="283853">
                <a:tc gridSpan="5">
                  <a:txBody>
                    <a:bodyPr/>
                    <a:lstStyle/>
                    <a:p>
                      <a:pPr algn="ctr" rtl="0" fontAlgn="t"/>
                      <a:r>
                        <a:rPr lang="en-CA" sz="1700" b="1" i="0" u="none" strike="noStrike" dirty="0">
                          <a:solidFill>
                            <a:srgbClr val="000000"/>
                          </a:solidFill>
                          <a:effectLst/>
                          <a:latin typeface="Calibri" panose="020F0502020204030204" pitchFamily="34" charset="0"/>
                        </a:rPr>
                        <a:t>Tires – using an ATS2000 system</a:t>
                      </a:r>
                    </a:p>
                  </a:txBody>
                  <a:tcPr marL="5356" marR="5356" marT="53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532055195"/>
                  </a:ext>
                </a:extLst>
              </a:tr>
              <a:tr h="230296">
                <a:tc rowSpan="2">
                  <a:txBody>
                    <a:bodyPr/>
                    <a:lstStyle/>
                    <a:p>
                      <a:pPr algn="l" rtl="0" fontAlgn="ctr"/>
                      <a:r>
                        <a:rPr lang="en-CA" sz="1700" b="1" i="0" u="none" strike="noStrike">
                          <a:solidFill>
                            <a:srgbClr val="0F243E"/>
                          </a:solidFill>
                          <a:effectLst/>
                          <a:latin typeface="Calibri" panose="020F0502020204030204" pitchFamily="34" charset="0"/>
                        </a:rPr>
                        <a:t>Manufactured Product </a:t>
                      </a:r>
                    </a:p>
                  </a:txBody>
                  <a:tcPr marL="5356" marR="5356" marT="535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t"/>
                      <a:r>
                        <a:rPr lang="en-CA" sz="1300" b="1" i="0" u="none" strike="noStrike">
                          <a:solidFill>
                            <a:srgbClr val="000000"/>
                          </a:solidFill>
                          <a:effectLst/>
                          <a:latin typeface="Calibri" panose="020F0502020204030204" pitchFamily="34" charset="0"/>
                        </a:rPr>
                        <a:t>% of </a:t>
                      </a:r>
                    </a:p>
                  </a:txBody>
                  <a:tcPr marL="5356" marR="5356" marT="5356"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DAC"/>
                    </a:solidFill>
                  </a:tcPr>
                </a:tc>
                <a:tc>
                  <a:txBody>
                    <a:bodyPr/>
                    <a:lstStyle/>
                    <a:p>
                      <a:pPr algn="ctr" rtl="0" fontAlgn="t"/>
                      <a:r>
                        <a:rPr lang="en-CA" sz="1300" b="1" i="0" u="none" strike="noStrike">
                          <a:solidFill>
                            <a:srgbClr val="000000"/>
                          </a:solidFill>
                          <a:effectLst/>
                          <a:latin typeface="Calibri" panose="020F0502020204030204" pitchFamily="34" charset="0"/>
                        </a:rPr>
                        <a:t>Annual </a:t>
                      </a:r>
                    </a:p>
                  </a:txBody>
                  <a:tcPr marL="5356" marR="5356" marT="53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DDDAC"/>
                    </a:solidFill>
                  </a:tcPr>
                </a:tc>
                <a:tc rowSpan="2">
                  <a:txBody>
                    <a:bodyPr/>
                    <a:lstStyle/>
                    <a:p>
                      <a:pPr algn="ctr" rtl="0" fontAlgn="t"/>
                      <a:r>
                        <a:rPr lang="en-CA" sz="1300" b="1" i="0" u="none" strike="noStrike">
                          <a:solidFill>
                            <a:srgbClr val="000000"/>
                          </a:solidFill>
                          <a:effectLst/>
                          <a:latin typeface="Calibri" panose="020F0502020204030204" pitchFamily="34" charset="0"/>
                        </a:rPr>
                        <a:t>Price Per Tonne </a:t>
                      </a:r>
                    </a:p>
                  </a:txBody>
                  <a:tcPr marL="5356" marR="5356" marT="53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rowSpan="2">
                  <a:txBody>
                    <a:bodyPr/>
                    <a:lstStyle/>
                    <a:p>
                      <a:pPr algn="ctr" rtl="0" fontAlgn="t"/>
                      <a:r>
                        <a:rPr lang="en-CA" sz="1300" b="1" i="0" u="none" strike="noStrike">
                          <a:solidFill>
                            <a:srgbClr val="000000"/>
                          </a:solidFill>
                          <a:effectLst/>
                          <a:latin typeface="Calibri" panose="020F0502020204030204" pitchFamily="34" charset="0"/>
                        </a:rPr>
                        <a:t>Revenue </a:t>
                      </a:r>
                    </a:p>
                  </a:txBody>
                  <a:tcPr marL="5356" marR="5356" marT="53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1417405938"/>
                  </a:ext>
                </a:extLst>
              </a:tr>
              <a:tr h="230296">
                <a:tc vMerge="1">
                  <a:txBody>
                    <a:bodyPr/>
                    <a:lstStyle/>
                    <a:p>
                      <a:endParaRPr lang="en-CA"/>
                    </a:p>
                  </a:txBody>
                  <a:tcPr/>
                </a:tc>
                <a:tc>
                  <a:txBody>
                    <a:bodyPr/>
                    <a:lstStyle/>
                    <a:p>
                      <a:pPr algn="ctr" rtl="0" fontAlgn="t"/>
                      <a:r>
                        <a:rPr lang="en-CA" sz="1300" b="1" i="0" u="none" strike="noStrike">
                          <a:solidFill>
                            <a:srgbClr val="000000"/>
                          </a:solidFill>
                          <a:effectLst/>
                          <a:latin typeface="Calibri" panose="020F0502020204030204" pitchFamily="34" charset="0"/>
                        </a:rPr>
                        <a:t>Output </a:t>
                      </a:r>
                    </a:p>
                  </a:txBody>
                  <a:tcPr marL="5356" marR="5356" marT="5356" marB="0">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t"/>
                      <a:r>
                        <a:rPr lang="en-CA" sz="1300" b="1" i="0" u="none" strike="noStrike">
                          <a:solidFill>
                            <a:srgbClr val="000000"/>
                          </a:solidFill>
                          <a:effectLst/>
                          <a:latin typeface="Calibri" panose="020F0502020204030204" pitchFamily="34" charset="0"/>
                        </a:rPr>
                        <a:t>Output </a:t>
                      </a:r>
                    </a:p>
                  </a:txBody>
                  <a:tcPr marL="5356" marR="5356" marT="53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DDDAC"/>
                    </a:solidFill>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368218826"/>
                  </a:ext>
                </a:extLst>
              </a:tr>
              <a:tr h="230296">
                <a:tc>
                  <a:txBody>
                    <a:bodyPr/>
                    <a:lstStyle/>
                    <a:p>
                      <a:pPr algn="l" rtl="0" fontAlgn="ctr"/>
                      <a:r>
                        <a:rPr lang="en-CA" sz="1300" b="0" i="0" u="none" strike="noStrike">
                          <a:solidFill>
                            <a:srgbClr val="0F243E"/>
                          </a:solidFill>
                          <a:effectLst/>
                          <a:latin typeface="Calibri" panose="020F0502020204030204" pitchFamily="34" charset="0"/>
                        </a:rPr>
                        <a:t>Light Fuel Oil </a:t>
                      </a:r>
                    </a:p>
                  </a:txBody>
                  <a:tcPr marL="5356" marR="5356" marT="535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200" b="0" i="0" u="none" strike="noStrike">
                          <a:solidFill>
                            <a:srgbClr val="000000"/>
                          </a:solidFill>
                          <a:effectLst/>
                          <a:latin typeface="Calibri" panose="020F0502020204030204" pitchFamily="34" charset="0"/>
                        </a:rPr>
                        <a:t>40%</a:t>
                      </a:r>
                    </a:p>
                  </a:txBody>
                  <a:tcPr marL="5356" marR="5356" marT="535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rtl="0" fontAlgn="ctr"/>
                      <a:r>
                        <a:rPr lang="en-CA" sz="1200" b="0" i="0" u="none" strike="noStrike">
                          <a:solidFill>
                            <a:srgbClr val="000000"/>
                          </a:solidFill>
                          <a:effectLst/>
                          <a:latin typeface="Calibri" panose="020F0502020204030204" pitchFamily="34" charset="0"/>
                        </a:rPr>
                        <a:t>6,336</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$400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$2,534,400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3676666168"/>
                  </a:ext>
                </a:extLst>
              </a:tr>
              <a:tr h="230296">
                <a:tc>
                  <a:txBody>
                    <a:bodyPr/>
                    <a:lstStyle/>
                    <a:p>
                      <a:pPr algn="l" rtl="0" fontAlgn="ctr"/>
                      <a:r>
                        <a:rPr lang="en-CA" sz="1300" b="0" i="0" u="none" strike="noStrike">
                          <a:solidFill>
                            <a:srgbClr val="0F243E"/>
                          </a:solidFill>
                          <a:effectLst/>
                          <a:latin typeface="Calibri" panose="020F0502020204030204" pitchFamily="34" charset="0"/>
                        </a:rPr>
                        <a:t>Carbon Black N330 Standard </a:t>
                      </a:r>
                    </a:p>
                  </a:txBody>
                  <a:tcPr marL="5356" marR="5356" marT="535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200" b="0" i="0" u="none" strike="noStrike">
                          <a:solidFill>
                            <a:srgbClr val="000000"/>
                          </a:solidFill>
                          <a:effectLst/>
                          <a:latin typeface="Calibri" panose="020F0502020204030204" pitchFamily="34" charset="0"/>
                        </a:rPr>
                        <a:t>38%</a:t>
                      </a:r>
                    </a:p>
                  </a:txBody>
                  <a:tcPr marL="5356" marR="5356" marT="535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rtl="0" fontAlgn="ctr"/>
                      <a:r>
                        <a:rPr lang="en-CA" sz="1200" b="0" i="0" u="none" strike="noStrike">
                          <a:solidFill>
                            <a:srgbClr val="000000"/>
                          </a:solidFill>
                          <a:effectLst/>
                          <a:latin typeface="Calibri" panose="020F0502020204030204" pitchFamily="34" charset="0"/>
                        </a:rPr>
                        <a:t>6,019</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$2,000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200" b="0" i="0" u="none" strike="noStrike">
                          <a:solidFill>
                            <a:srgbClr val="000000"/>
                          </a:solidFill>
                          <a:effectLst/>
                          <a:latin typeface="Calibri" panose="020F0502020204030204" pitchFamily="34" charset="0"/>
                        </a:rPr>
                        <a:t>$12,038,400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2382183527"/>
                  </a:ext>
                </a:extLst>
              </a:tr>
              <a:tr h="230296">
                <a:tc>
                  <a:txBody>
                    <a:bodyPr/>
                    <a:lstStyle/>
                    <a:p>
                      <a:pPr algn="l" rtl="0" fontAlgn="ctr"/>
                      <a:r>
                        <a:rPr lang="en-CA" sz="1300" b="0" i="0" u="none" strike="noStrike">
                          <a:solidFill>
                            <a:srgbClr val="0F243E"/>
                          </a:solidFill>
                          <a:effectLst/>
                          <a:latin typeface="Calibri" panose="020F0502020204030204" pitchFamily="34" charset="0"/>
                        </a:rPr>
                        <a:t>Recovered Steel</a:t>
                      </a:r>
                    </a:p>
                  </a:txBody>
                  <a:tcPr marL="5356" marR="5356" marT="535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200" b="0" i="0" u="none" strike="noStrike">
                          <a:solidFill>
                            <a:srgbClr val="000000"/>
                          </a:solidFill>
                          <a:effectLst/>
                          <a:latin typeface="Calibri" panose="020F0502020204030204" pitchFamily="34" charset="0"/>
                        </a:rPr>
                        <a:t>7%</a:t>
                      </a:r>
                    </a:p>
                  </a:txBody>
                  <a:tcPr marL="5356" marR="5356" marT="535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rtl="0" fontAlgn="ctr"/>
                      <a:r>
                        <a:rPr lang="en-CA" sz="1200" b="0" i="0" u="none" strike="noStrike">
                          <a:solidFill>
                            <a:srgbClr val="000000"/>
                          </a:solidFill>
                          <a:effectLst/>
                          <a:latin typeface="Calibri" panose="020F0502020204030204" pitchFamily="34" charset="0"/>
                        </a:rPr>
                        <a:t>1,109</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$300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$332,640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3532196666"/>
                  </a:ext>
                </a:extLst>
              </a:tr>
              <a:tr h="230296">
                <a:tc>
                  <a:txBody>
                    <a:bodyPr/>
                    <a:lstStyle/>
                    <a:p>
                      <a:pPr algn="l" rtl="0" fontAlgn="ctr"/>
                      <a:r>
                        <a:rPr lang="en-CA" sz="1300" b="0" i="0" u="none" strike="noStrike">
                          <a:solidFill>
                            <a:srgbClr val="0F243E"/>
                          </a:solidFill>
                          <a:effectLst/>
                          <a:latin typeface="Calibri" panose="020F0502020204030204" pitchFamily="34" charset="0"/>
                        </a:rPr>
                        <a:t>Tipping Fee</a:t>
                      </a:r>
                    </a:p>
                  </a:txBody>
                  <a:tcPr marL="5356" marR="5356" marT="535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rtl="0" fontAlgn="ctr"/>
                      <a:r>
                        <a:rPr lang="en-CA" sz="1200" b="0" i="0" u="none" strike="noStrike">
                          <a:solidFill>
                            <a:srgbClr val="000000"/>
                          </a:solidFill>
                          <a:effectLst/>
                          <a:latin typeface="Calibri" panose="020F0502020204030204" pitchFamily="34" charset="0"/>
                        </a:rPr>
                        <a:t> </a:t>
                      </a:r>
                    </a:p>
                  </a:txBody>
                  <a:tcPr marL="5356" marR="5356" marT="535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rtl="0" fontAlgn="ctr"/>
                      <a:r>
                        <a:rPr lang="en-CA" sz="1200" b="0" i="0" u="none" strike="noStrike">
                          <a:solidFill>
                            <a:srgbClr val="000000"/>
                          </a:solidFill>
                          <a:effectLst/>
                          <a:latin typeface="Calibri" panose="020F0502020204030204" pitchFamily="34" charset="0"/>
                        </a:rPr>
                        <a:t>15,840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dirty="0">
                          <a:solidFill>
                            <a:srgbClr val="000000"/>
                          </a:solidFill>
                          <a:effectLst/>
                          <a:latin typeface="Calibri" panose="020F0502020204030204" pitchFamily="34" charset="0"/>
                        </a:rPr>
                        <a:t>$300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$4,752,000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2663880754"/>
                  </a:ext>
                </a:extLst>
              </a:tr>
              <a:tr h="230296">
                <a:tc>
                  <a:txBody>
                    <a:bodyPr/>
                    <a:lstStyle/>
                    <a:p>
                      <a:pPr algn="l" rtl="0" fontAlgn="ctr"/>
                      <a:r>
                        <a:rPr lang="en-CA" sz="1300" b="1" i="0" u="none" strike="noStrike">
                          <a:solidFill>
                            <a:srgbClr val="0F243E"/>
                          </a:solidFill>
                          <a:effectLst/>
                          <a:latin typeface="Calibri" panose="020F0502020204030204" pitchFamily="34" charset="0"/>
                        </a:rPr>
                        <a:t>Total Revenue </a:t>
                      </a:r>
                    </a:p>
                  </a:txBody>
                  <a:tcPr marL="5356" marR="5356" marT="535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356" marR="5356" marT="535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200" b="1" i="0" u="none" strike="noStrike">
                          <a:solidFill>
                            <a:srgbClr val="000000"/>
                          </a:solidFill>
                          <a:effectLst/>
                          <a:latin typeface="Calibri" panose="020F0502020204030204" pitchFamily="34" charset="0"/>
                        </a:rPr>
                        <a:t>$19,657,440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445099733"/>
                  </a:ext>
                </a:extLst>
              </a:tr>
              <a:tr h="230296">
                <a:tc>
                  <a:txBody>
                    <a:bodyPr/>
                    <a:lstStyle/>
                    <a:p>
                      <a:pPr algn="l" rtl="0" fontAlgn="ctr"/>
                      <a:r>
                        <a:rPr lang="en-CA" sz="1300" b="0" i="0" u="none" strike="noStrike">
                          <a:solidFill>
                            <a:srgbClr val="0F243E"/>
                          </a:solidFill>
                          <a:effectLst/>
                          <a:latin typeface="Calibri" panose="020F0502020204030204" pitchFamily="34" charset="0"/>
                        </a:rPr>
                        <a:t>Approx. Operational Expenses </a:t>
                      </a:r>
                    </a:p>
                  </a:txBody>
                  <a:tcPr marL="5356" marR="5356" marT="535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356" marR="5356" marT="535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$3,571,690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2642030818"/>
                  </a:ext>
                </a:extLst>
              </a:tr>
              <a:tr h="230296">
                <a:tc>
                  <a:txBody>
                    <a:bodyPr/>
                    <a:lstStyle/>
                    <a:p>
                      <a:pPr algn="l" rtl="0" fontAlgn="ctr"/>
                      <a:r>
                        <a:rPr lang="en-CA" sz="1300" b="0" i="0" u="none" strike="noStrike">
                          <a:solidFill>
                            <a:srgbClr val="0F243E"/>
                          </a:solidFill>
                          <a:effectLst/>
                          <a:latin typeface="Calibri" panose="020F0502020204030204" pitchFamily="34" charset="0"/>
                        </a:rPr>
                        <a:t>Royalty</a:t>
                      </a:r>
                    </a:p>
                  </a:txBody>
                  <a:tcPr marL="5356" marR="5356" marT="535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356" marR="5356" marT="535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200" b="0" i="0" u="none" strike="noStrike" dirty="0">
                          <a:solidFill>
                            <a:srgbClr val="000000"/>
                          </a:solidFill>
                          <a:effectLst/>
                          <a:latin typeface="Calibri" panose="020F0502020204030204" pitchFamily="34" charset="0"/>
                        </a:rPr>
                        <a:t> </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ctr"/>
                      <a:r>
                        <a:rPr lang="en-CA" sz="1200" b="0" i="0" u="none" strike="noStrike">
                          <a:solidFill>
                            <a:srgbClr val="000000"/>
                          </a:solidFill>
                          <a:effectLst/>
                          <a:latin typeface="Calibri" panose="020F0502020204030204" pitchFamily="34" charset="0"/>
                        </a:rPr>
                        <a:t>$982,872</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487451797"/>
                  </a:ext>
                </a:extLst>
              </a:tr>
              <a:tr h="230296">
                <a:tc>
                  <a:txBody>
                    <a:bodyPr/>
                    <a:lstStyle/>
                    <a:p>
                      <a:pPr algn="l" rtl="0" fontAlgn="ctr"/>
                      <a:r>
                        <a:rPr lang="en-CA" sz="1300" b="0" i="0" u="none" strike="noStrike">
                          <a:solidFill>
                            <a:srgbClr val="0F243E"/>
                          </a:solidFill>
                          <a:effectLst/>
                          <a:latin typeface="Calibri" panose="020F0502020204030204" pitchFamily="34" charset="0"/>
                        </a:rPr>
                        <a:t>Depreciation </a:t>
                      </a:r>
                    </a:p>
                  </a:txBody>
                  <a:tcPr marL="5356" marR="5356" marT="5356"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356" marR="5356" marT="5356" marB="0" anchor="ctr">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200" b="0" i="0" u="none" strike="noStrike" dirty="0">
                          <a:solidFill>
                            <a:srgbClr val="000000"/>
                          </a:solidFill>
                          <a:effectLst/>
                          <a:latin typeface="Calibri" panose="020F0502020204030204" pitchFamily="34" charset="0"/>
                        </a:rPr>
                        <a:t> </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ctr" fontAlgn="ctr"/>
                      <a:r>
                        <a:rPr lang="en-CA" sz="1200" b="0" i="0" u="none" strike="noStrike">
                          <a:solidFill>
                            <a:srgbClr val="000000"/>
                          </a:solidFill>
                          <a:effectLst/>
                          <a:latin typeface="Calibri" panose="020F0502020204030204" pitchFamily="34" charset="0"/>
                        </a:rPr>
                        <a:t> </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tc>
                  <a:txBody>
                    <a:bodyPr/>
                    <a:lstStyle/>
                    <a:p>
                      <a:pPr algn="r" rtl="0" fontAlgn="ctr"/>
                      <a:r>
                        <a:rPr lang="en-CA" sz="1200" b="0" i="0" u="none" strike="noStrike">
                          <a:solidFill>
                            <a:srgbClr val="000000"/>
                          </a:solidFill>
                          <a:effectLst/>
                          <a:latin typeface="Calibri" panose="020F0502020204030204" pitchFamily="34" charset="0"/>
                        </a:rPr>
                        <a:t>$525,000</a:t>
                      </a:r>
                    </a:p>
                  </a:txBody>
                  <a:tcPr marL="5356" marR="5356" marT="53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DDAC"/>
                    </a:solidFill>
                  </a:tcPr>
                </a:tc>
                <a:extLst>
                  <a:ext uri="{0D108BD9-81ED-4DB2-BD59-A6C34878D82A}">
                    <a16:rowId xmlns:a16="http://schemas.microsoft.com/office/drawing/2014/main" val="4266231798"/>
                  </a:ext>
                </a:extLst>
              </a:tr>
              <a:tr h="230296">
                <a:tc>
                  <a:txBody>
                    <a:bodyPr/>
                    <a:lstStyle/>
                    <a:p>
                      <a:pPr algn="l" rtl="0" fontAlgn="b"/>
                      <a:r>
                        <a:rPr lang="en-CA" sz="1300" b="1" i="0" u="none" strike="noStrike">
                          <a:solidFill>
                            <a:srgbClr val="0F243E"/>
                          </a:solidFill>
                          <a:effectLst/>
                          <a:latin typeface="Calibri" panose="020F0502020204030204" pitchFamily="34" charset="0"/>
                        </a:rPr>
                        <a:t>Net Income  (before taxes) </a:t>
                      </a:r>
                    </a:p>
                  </a:txBody>
                  <a:tcPr marL="5356" marR="5356" marT="5356"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c>
                  <a:txBody>
                    <a:bodyPr/>
                    <a:lstStyle/>
                    <a:p>
                      <a:pPr algn="ctr" fontAlgn="b"/>
                      <a:r>
                        <a:rPr lang="en-CA" sz="1200" b="0" i="0" u="none" strike="noStrike">
                          <a:solidFill>
                            <a:srgbClr val="000000"/>
                          </a:solidFill>
                          <a:effectLst/>
                          <a:latin typeface="Calibri" panose="020F0502020204030204" pitchFamily="34" charset="0"/>
                        </a:rPr>
                        <a:t> </a:t>
                      </a:r>
                    </a:p>
                  </a:txBody>
                  <a:tcPr marL="5356" marR="5356" marT="5356" marB="0" anchor="b">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n-CA" sz="1200" b="0" i="0" u="none" strike="noStrike">
                          <a:solidFill>
                            <a:srgbClr val="000000"/>
                          </a:solidFill>
                          <a:effectLst/>
                          <a:latin typeface="Calibri" panose="020F0502020204030204" pitchFamily="34" charset="0"/>
                        </a:rPr>
                        <a:t> </a:t>
                      </a:r>
                    </a:p>
                  </a:txBody>
                  <a:tcPr marL="5356" marR="5356" marT="535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ctr" fontAlgn="b"/>
                      <a:r>
                        <a:rPr lang="en-CA" sz="1200" b="0" i="0" u="none" strike="noStrike">
                          <a:solidFill>
                            <a:srgbClr val="000000"/>
                          </a:solidFill>
                          <a:effectLst/>
                          <a:latin typeface="Calibri" panose="020F0502020204030204" pitchFamily="34" charset="0"/>
                        </a:rPr>
                        <a:t> </a:t>
                      </a:r>
                    </a:p>
                  </a:txBody>
                  <a:tcPr marL="5356" marR="5356" marT="535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tc>
                  <a:txBody>
                    <a:bodyPr/>
                    <a:lstStyle/>
                    <a:p>
                      <a:pPr algn="r" rtl="0" fontAlgn="b"/>
                      <a:r>
                        <a:rPr lang="en-CA" sz="1200" b="1" i="0" u="none" strike="noStrike">
                          <a:solidFill>
                            <a:srgbClr val="000000"/>
                          </a:solidFill>
                          <a:effectLst/>
                          <a:latin typeface="Calibri" panose="020F0502020204030204" pitchFamily="34" charset="0"/>
                        </a:rPr>
                        <a:t>$14,577,878</a:t>
                      </a:r>
                    </a:p>
                  </a:txBody>
                  <a:tcPr marL="5356" marR="5356" marT="5356"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6EED5"/>
                    </a:solidFill>
                  </a:tcPr>
                </a:tc>
                <a:extLst>
                  <a:ext uri="{0D108BD9-81ED-4DB2-BD59-A6C34878D82A}">
                    <a16:rowId xmlns:a16="http://schemas.microsoft.com/office/drawing/2014/main" val="4005405095"/>
                  </a:ext>
                </a:extLst>
              </a:tr>
              <a:tr h="310632">
                <a:tc gridSpan="5">
                  <a:txBody>
                    <a:bodyPr/>
                    <a:lstStyle/>
                    <a:p>
                      <a:pPr algn="l" rtl="0" fontAlgn="b"/>
                      <a:r>
                        <a:rPr lang="en-CA" sz="1200" b="0" i="0" u="none" strike="noStrike">
                          <a:solidFill>
                            <a:srgbClr val="000000"/>
                          </a:solidFill>
                          <a:effectLst/>
                          <a:latin typeface="Calibri" panose="020F0502020204030204" pitchFamily="34" charset="0"/>
                        </a:rPr>
                        <a:t>Notes:  </a:t>
                      </a:r>
                    </a:p>
                  </a:txBody>
                  <a:tcPr marL="5356" marR="5356" marT="5356" marB="0" anchor="b">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133809802"/>
                  </a:ext>
                </a:extLst>
              </a:tr>
              <a:tr h="305276">
                <a:tc gridSpan="5">
                  <a:txBody>
                    <a:bodyPr/>
                    <a:lstStyle/>
                    <a:p>
                      <a:pPr marL="171450" indent="-171450" algn="l" rtl="0" fontAlgn="t">
                        <a:buFont typeface="Arial" panose="020B0604020202020204" pitchFamily="34" charset="0"/>
                        <a:buChar char="•"/>
                      </a:pPr>
                      <a:r>
                        <a:rPr lang="en-CA" sz="1200" b="0" i="0" u="none" strike="noStrike" dirty="0">
                          <a:solidFill>
                            <a:srgbClr val="0D0D0D"/>
                          </a:solidFill>
                          <a:effectLst/>
                          <a:latin typeface="Calibri" panose="020F0502020204030204" pitchFamily="34" charset="0"/>
                        </a:rPr>
                        <a:t>Based on 24 Tonnes Per Day for 330 Operating Days Per Year</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dirty="0">
                          <a:solidFill>
                            <a:srgbClr val="0D0D0D"/>
                          </a:solidFill>
                          <a:effectLst/>
                          <a:latin typeface="Calibri" panose="020F0502020204030204" pitchFamily="34" charset="0"/>
                        </a:rPr>
                        <a:t>All figures are shown in Canadian Dollars</a:t>
                      </a: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dirty="0">
                          <a:solidFill>
                            <a:srgbClr val="0D0D0D"/>
                          </a:solidFill>
                          <a:effectLst/>
                          <a:latin typeface="Calibri" panose="020F0502020204030204" pitchFamily="34" charset="0"/>
                        </a:rPr>
                        <a:t>Chart assumes a Canadian setting</a:t>
                      </a:r>
                    </a:p>
                  </a:txBody>
                  <a:tcPr marL="5356" marR="5356" marT="5356"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a:noFill/>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471055700"/>
                  </a:ext>
                </a:extLst>
              </a:tr>
              <a:tr h="637331">
                <a:tc gridSpan="5">
                  <a:txBody>
                    <a:bodyPr/>
                    <a:lstStyle/>
                    <a:p>
                      <a:pPr marL="171450" indent="-171450" algn="l" rtl="0" fontAlgn="t">
                        <a:buFont typeface="Arial" panose="020B0604020202020204" pitchFamily="34" charset="0"/>
                        <a:buChar char="•"/>
                      </a:pPr>
                      <a:r>
                        <a:rPr lang="en-CA" sz="1200" b="0" i="0" u="none" strike="noStrike" dirty="0">
                          <a:solidFill>
                            <a:srgbClr val="0D0D0D"/>
                          </a:solidFill>
                          <a:effectLst/>
                          <a:latin typeface="Calibri" panose="020F0502020204030204" pitchFamily="34" charset="0"/>
                        </a:rPr>
                        <a:t>Additional by-products may be produced that would both generate power and heat for the plant, and potentially produce additional revenue. </a:t>
                      </a:r>
                    </a:p>
                    <a:p>
                      <a:pPr marL="171450" indent="-171450" algn="l" rtl="0" fontAlgn="t">
                        <a:buFont typeface="Arial" panose="020B0604020202020204" pitchFamily="34" charset="0"/>
                        <a:buChar char="•"/>
                      </a:pPr>
                      <a:r>
                        <a:rPr lang="en-CA" sz="1200" b="0" i="0" u="none" strike="noStrike" dirty="0">
                          <a:solidFill>
                            <a:srgbClr val="0D0D0D"/>
                          </a:solidFill>
                          <a:effectLst/>
                          <a:latin typeface="Calibri" panose="020F0502020204030204" pitchFamily="34" charset="0"/>
                        </a:rPr>
                        <a:t>All </a:t>
                      </a:r>
                      <a:r>
                        <a:rPr lang="en-CA" sz="1200" b="0" i="0" u="none" strike="noStrike" dirty="0" err="1">
                          <a:solidFill>
                            <a:srgbClr val="0D0D0D"/>
                          </a:solidFill>
                          <a:effectLst/>
                          <a:latin typeface="Calibri" panose="020F0502020204030204" pitchFamily="34" charset="0"/>
                        </a:rPr>
                        <a:t>ProForma</a:t>
                      </a:r>
                      <a:r>
                        <a:rPr lang="en-CA" sz="1200" b="0" i="0" u="none" strike="noStrike">
                          <a:solidFill>
                            <a:srgbClr val="0D0D0D"/>
                          </a:solidFill>
                          <a:effectLst/>
                          <a:latin typeface="Calibri" panose="020F0502020204030204" pitchFamily="34" charset="0"/>
                        </a:rPr>
                        <a:t> financials are prepared by personnel from Magnum’s manufacturing Associate, MGI Thermolysis Systems Inc, with input from Emergent Waste Solutions Inc., Magnum’s Licensee for Canada</a:t>
                      </a:r>
                      <a:endParaRPr lang="en-CA" sz="1200" b="0" i="0" u="none" strike="noStrike" dirty="0">
                        <a:solidFill>
                          <a:srgbClr val="0D0D0D"/>
                        </a:solidFill>
                        <a:effectLst/>
                        <a:latin typeface="Calibri" panose="020F0502020204030204" pitchFamily="34" charset="0"/>
                      </a:endParaRPr>
                    </a:p>
                  </a:txBody>
                  <a:tcPr marL="5356" marR="5356" marT="5356" marB="0">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9BBB5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107304850"/>
                  </a:ext>
                </a:extLst>
              </a:tr>
            </a:tbl>
          </a:graphicData>
        </a:graphic>
      </p:graphicFrame>
    </p:spTree>
    <p:extLst>
      <p:ext uri="{BB962C8B-B14F-4D97-AF65-F5344CB8AC3E}">
        <p14:creationId xmlns:p14="http://schemas.microsoft.com/office/powerpoint/2010/main" val="1985940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C742EA-DDC1-4C31-8490-0A3C759AF2A1}"/>
              </a:ext>
            </a:extLst>
          </p:cNvPr>
          <p:cNvSpPr txBox="1"/>
          <p:nvPr/>
        </p:nvSpPr>
        <p:spPr>
          <a:xfrm>
            <a:off x="4362450" y="640800"/>
            <a:ext cx="4781550" cy="461665"/>
          </a:xfrm>
          <a:prstGeom prst="rect">
            <a:avLst/>
          </a:prstGeom>
          <a:noFill/>
        </p:spPr>
        <p:txBody>
          <a:bodyPr wrap="square" rtlCol="0">
            <a:spAutoFit/>
          </a:bodyPr>
          <a:lstStyle/>
          <a:p>
            <a:pPr algn="ctr"/>
            <a:r>
              <a:rPr lang="en-CA" sz="2400" b="1" dirty="0">
                <a:latin typeface="+mj-lt"/>
              </a:rPr>
              <a:t>ATS – Clearly the World’s Best</a:t>
            </a:r>
          </a:p>
        </p:txBody>
      </p:sp>
      <p:sp>
        <p:nvSpPr>
          <p:cNvPr id="3" name="TextBox 2">
            <a:extLst>
              <a:ext uri="{FF2B5EF4-FFF2-40B4-BE49-F238E27FC236}">
                <a16:creationId xmlns:a16="http://schemas.microsoft.com/office/drawing/2014/main" id="{62DFAC26-7992-4318-8219-5BE7AFAFEC82}"/>
              </a:ext>
            </a:extLst>
          </p:cNvPr>
          <p:cNvSpPr txBox="1"/>
          <p:nvPr/>
        </p:nvSpPr>
        <p:spPr>
          <a:xfrm>
            <a:off x="314325" y="1562100"/>
            <a:ext cx="4137158" cy="1195199"/>
          </a:xfrm>
          <a:prstGeom prst="rect">
            <a:avLst/>
          </a:prstGeom>
          <a:noFill/>
        </p:spPr>
        <p:txBody>
          <a:bodyPr wrap="none" rtlCol="0">
            <a:spAutoFit/>
          </a:bodyPr>
          <a:lstStyle/>
          <a:p>
            <a:pPr>
              <a:spcAft>
                <a:spcPts val="500"/>
              </a:spcAft>
            </a:pPr>
            <a:r>
              <a:rPr lang="en-CA" sz="1200" b="1" dirty="0"/>
              <a:t>The most advanced physical activation system</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Eliminates incomplete feedstock penetration</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Eliminates tar build-up in the system</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Employs a triple reactor system, each with its own motor</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Allows heat to be independently controlled in each reactor</a:t>
            </a:r>
          </a:p>
        </p:txBody>
      </p:sp>
      <p:sp>
        <p:nvSpPr>
          <p:cNvPr id="4" name="TextBox 3">
            <a:extLst>
              <a:ext uri="{FF2B5EF4-FFF2-40B4-BE49-F238E27FC236}">
                <a16:creationId xmlns:a16="http://schemas.microsoft.com/office/drawing/2014/main" id="{954B8AB0-E95A-4DBD-B9D7-13752A64334C}"/>
              </a:ext>
            </a:extLst>
          </p:cNvPr>
          <p:cNvSpPr txBox="1"/>
          <p:nvPr/>
        </p:nvSpPr>
        <p:spPr>
          <a:xfrm>
            <a:off x="314325" y="2941856"/>
            <a:ext cx="8229600" cy="1418337"/>
          </a:xfrm>
          <a:prstGeom prst="rect">
            <a:avLst/>
          </a:prstGeom>
          <a:noFill/>
        </p:spPr>
        <p:txBody>
          <a:bodyPr wrap="square" rtlCol="0">
            <a:spAutoFit/>
          </a:bodyPr>
          <a:lstStyle/>
          <a:p>
            <a:pPr>
              <a:spcAft>
                <a:spcPts val="500"/>
              </a:spcAft>
            </a:pPr>
            <a:r>
              <a:rPr lang="en-CA" sz="1200" b="1" dirty="0"/>
              <a:t>Incorporation of super-heated steam</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Penetration of feedstock for better breakdown</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Removal of volatiles from the reactors to prevent recontamination</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Eliminates the problem of organic soot and tar building up in the circulatory systems</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Creates a purer carbon that more easily transitions to activated carbon</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Created from waste heat from the reactors for greater system efficiency</a:t>
            </a:r>
          </a:p>
        </p:txBody>
      </p:sp>
      <p:sp>
        <p:nvSpPr>
          <p:cNvPr id="5" name="TextBox 4">
            <a:extLst>
              <a:ext uri="{FF2B5EF4-FFF2-40B4-BE49-F238E27FC236}">
                <a16:creationId xmlns:a16="http://schemas.microsoft.com/office/drawing/2014/main" id="{C2AE5740-0CF1-46B7-9F97-20C4A33FFE71}"/>
              </a:ext>
            </a:extLst>
          </p:cNvPr>
          <p:cNvSpPr txBox="1"/>
          <p:nvPr/>
        </p:nvSpPr>
        <p:spPr>
          <a:xfrm>
            <a:off x="314325" y="4581525"/>
            <a:ext cx="8010525" cy="1379865"/>
          </a:xfrm>
          <a:prstGeom prst="rect">
            <a:avLst/>
          </a:prstGeom>
          <a:noFill/>
        </p:spPr>
        <p:txBody>
          <a:bodyPr wrap="square" rtlCol="0">
            <a:spAutoFit/>
          </a:bodyPr>
          <a:lstStyle/>
          <a:p>
            <a:pPr>
              <a:spcAft>
                <a:spcPts val="500"/>
              </a:spcAft>
            </a:pPr>
            <a:r>
              <a:rPr lang="en-CA" sz="1200" b="1" dirty="0"/>
              <a:t>Venturi Condenser Employed</a:t>
            </a:r>
          </a:p>
          <a:p>
            <a:pPr marL="171450" indent="-1714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Increases flash point temperature of the fuel oil from 40</a:t>
            </a:r>
            <a:r>
              <a:rPr lang="en-CA" sz="1200" baseline="30000" dirty="0">
                <a:latin typeface="Calibri" panose="020F0502020204030204" pitchFamily="34" charset="0"/>
                <a:cs typeface="Calibri" panose="020F0502020204030204" pitchFamily="34" charset="0"/>
              </a:rPr>
              <a:t>o</a:t>
            </a:r>
            <a:r>
              <a:rPr lang="en-CA" sz="1200" dirty="0">
                <a:latin typeface="Calibri" panose="020F0502020204030204" pitchFamily="34" charset="0"/>
                <a:cs typeface="Calibri" panose="020F0502020204030204" pitchFamily="34" charset="0"/>
              </a:rPr>
              <a:t> to ~75</a:t>
            </a:r>
            <a:r>
              <a:rPr lang="en-CA" sz="1200" baseline="30000" dirty="0">
                <a:latin typeface="Calibri" panose="020F0502020204030204" pitchFamily="34" charset="0"/>
                <a:cs typeface="Calibri" panose="020F0502020204030204" pitchFamily="34" charset="0"/>
              </a:rPr>
              <a:t>o</a:t>
            </a:r>
          </a:p>
          <a:p>
            <a:pPr marL="171450" indent="-1714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Separates steam from fuel oil and synthesized gas</a:t>
            </a:r>
          </a:p>
          <a:p>
            <a:pPr marL="171450" indent="-1714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Keeps the base elements from cross-contaminating</a:t>
            </a:r>
          </a:p>
          <a:p>
            <a:pPr marL="171450" indent="-1714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Maintains a high enough temperature to prevent the chemical reaction that creates dioxins and furans during the condensing process in other systems</a:t>
            </a:r>
          </a:p>
        </p:txBody>
      </p:sp>
    </p:spTree>
    <p:extLst>
      <p:ext uri="{BB962C8B-B14F-4D97-AF65-F5344CB8AC3E}">
        <p14:creationId xmlns:p14="http://schemas.microsoft.com/office/powerpoint/2010/main" val="2644826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600BD3-8BE5-4808-8C34-AE102866F018}"/>
              </a:ext>
            </a:extLst>
          </p:cNvPr>
          <p:cNvSpPr txBox="1"/>
          <p:nvPr/>
        </p:nvSpPr>
        <p:spPr>
          <a:xfrm>
            <a:off x="4362450" y="640800"/>
            <a:ext cx="4781550" cy="461665"/>
          </a:xfrm>
          <a:prstGeom prst="rect">
            <a:avLst/>
          </a:prstGeom>
          <a:noFill/>
        </p:spPr>
        <p:txBody>
          <a:bodyPr wrap="square" rtlCol="0">
            <a:spAutoFit/>
          </a:bodyPr>
          <a:lstStyle/>
          <a:p>
            <a:pPr algn="ctr"/>
            <a:r>
              <a:rPr lang="en-CA" sz="2400" b="1" dirty="0">
                <a:latin typeface="+mj-lt"/>
              </a:rPr>
              <a:t>ATS – Clearly the World’s Best</a:t>
            </a:r>
          </a:p>
        </p:txBody>
      </p:sp>
      <p:sp>
        <p:nvSpPr>
          <p:cNvPr id="4" name="TextBox 3">
            <a:extLst>
              <a:ext uri="{FF2B5EF4-FFF2-40B4-BE49-F238E27FC236}">
                <a16:creationId xmlns:a16="http://schemas.microsoft.com/office/drawing/2014/main" id="{80B9AAA2-7657-4966-8D8D-8F9DA58420D7}"/>
              </a:ext>
            </a:extLst>
          </p:cNvPr>
          <p:cNvSpPr txBox="1"/>
          <p:nvPr/>
        </p:nvSpPr>
        <p:spPr>
          <a:xfrm>
            <a:off x="400050" y="1754922"/>
            <a:ext cx="8343900" cy="3141886"/>
          </a:xfrm>
          <a:prstGeom prst="rect">
            <a:avLst/>
          </a:prstGeom>
          <a:noFill/>
        </p:spPr>
        <p:txBody>
          <a:bodyPr wrap="square" rtlCol="0">
            <a:spAutoFit/>
          </a:bodyPr>
          <a:lstStyle/>
          <a:p>
            <a:pPr>
              <a:spcAft>
                <a:spcPts val="500"/>
              </a:spcAft>
            </a:pPr>
            <a:r>
              <a:rPr lang="en-CA" sz="1200" b="1" dirty="0"/>
              <a:t>Additional Points of Superiority of the ATS system</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Does not use a vacuum pump to create the oxygen-free environment</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Utilizes an auger to move feedstock in the reactors, thereby mixing the feedstock as it moves through the system and allowing more uniform penetration</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Employs a method of dispersing explosive synthesized gas in the event of a shutdown due to power failure</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A nitrogen fire suppression system is connected to the reactors in order to extinguish any fires in the reactors or thermal chamber</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The BTU value of the synthesized gas is increased with a vortex pre-mixing chamber </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The system design allows access to the piping system for cleaning and maintenance</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Dual flap air lock gates are used instead of dual blade gates, thereby eliminating a problem other systems have with particulate build-up on the sliding blades, which may eventually allow ambient air to enter the reactors</a:t>
            </a:r>
          </a:p>
          <a:p>
            <a:pPr marL="285750" indent="-285750">
              <a:spcAft>
                <a:spcPts val="300"/>
              </a:spcAft>
              <a:buFont typeface="Arial" panose="020B0604020202020204" pitchFamily="34" charset="0"/>
              <a:buChar char="•"/>
            </a:pPr>
            <a:r>
              <a:rPr lang="en-CA" sz="1200" dirty="0">
                <a:latin typeface="Calibri" panose="020F0502020204030204" pitchFamily="34" charset="0"/>
                <a:cs typeface="Calibri" panose="020F0502020204030204" pitchFamily="34" charset="0"/>
              </a:rPr>
              <a:t>Energy efficiency is superior as the methodologies employed to capture, purify, enhance and ignite the synthesized gas allow the system to operate using virtually all of its own created fuel</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3237197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3074C5-C7EF-4FE9-BDFB-9DCF32DA2E17}"/>
              </a:ext>
            </a:extLst>
          </p:cNvPr>
          <p:cNvSpPr txBox="1"/>
          <p:nvPr/>
        </p:nvSpPr>
        <p:spPr>
          <a:xfrm>
            <a:off x="5061856" y="4053170"/>
            <a:ext cx="3962401" cy="1200329"/>
          </a:xfrm>
          <a:prstGeom prst="rect">
            <a:avLst/>
          </a:prstGeom>
          <a:noFill/>
        </p:spPr>
        <p:txBody>
          <a:bodyPr wrap="square" rtlCol="0">
            <a:spAutoFit/>
          </a:bodyPr>
          <a:lstStyle/>
          <a:p>
            <a:r>
              <a:rPr lang="en-CA" sz="1200" dirty="0">
                <a:latin typeface="Calibri" panose="020F0502020204030204" pitchFamily="34" charset="0"/>
                <a:cs typeface="Calibri" panose="020F0502020204030204" pitchFamily="34" charset="0"/>
              </a:rPr>
              <a:t>Our biochar is of such a high quality that we significantly exceed the guidelines created by the European Union to govern the production and characteristics of biochar. Further processing of the biochar through an extra reactor of the advanced ATS system, will produce activated carbon, a high value product.</a:t>
            </a:r>
          </a:p>
        </p:txBody>
      </p:sp>
      <p:sp>
        <p:nvSpPr>
          <p:cNvPr id="3" name="Rectangle 2">
            <a:extLst>
              <a:ext uri="{FF2B5EF4-FFF2-40B4-BE49-F238E27FC236}">
                <a16:creationId xmlns:a16="http://schemas.microsoft.com/office/drawing/2014/main" id="{C00C8C1D-2CE1-4CB2-BD71-C70A522E1180}"/>
              </a:ext>
            </a:extLst>
          </p:cNvPr>
          <p:cNvSpPr/>
          <p:nvPr/>
        </p:nvSpPr>
        <p:spPr>
          <a:xfrm>
            <a:off x="119743" y="1102465"/>
            <a:ext cx="6201544" cy="830997"/>
          </a:xfrm>
          <a:prstGeom prst="rect">
            <a:avLst/>
          </a:prstGeom>
        </p:spPr>
        <p:txBody>
          <a:bodyPr wrap="square">
            <a:spAutoFit/>
          </a:bodyPr>
          <a:lstStyle/>
          <a:p>
            <a:r>
              <a:rPr lang="en-US" sz="1200" dirty="0">
                <a:solidFill>
                  <a:srgbClr val="000000"/>
                </a:solidFill>
                <a:latin typeface="Calibri" panose="020F0502020204030204" pitchFamily="34" charset="0"/>
                <a:ea typeface="Times New Roman" panose="02020603050405020304" pitchFamily="18" charset="0"/>
                <a:cs typeface="Arial" panose="020B0604020202020204" pitchFamily="34" charset="0"/>
              </a:rPr>
              <a:t>Biochar is a carbon-rich product produced when biomass, such as wood, manure or leaves, food waste, etc. is heated with little or no available oxygen. Sustainable biochar is a powerful simple tool that can: fight climate change, make soil more fertile and drought resistant, reduce agricultural waste, produce clean renewable energy and serve a multitude of other functions. </a:t>
            </a:r>
            <a:endParaRPr lang="en-CA" sz="1200" dirty="0"/>
          </a:p>
        </p:txBody>
      </p:sp>
      <p:sp>
        <p:nvSpPr>
          <p:cNvPr id="4" name="TextBox 3">
            <a:extLst>
              <a:ext uri="{FF2B5EF4-FFF2-40B4-BE49-F238E27FC236}">
                <a16:creationId xmlns:a16="http://schemas.microsoft.com/office/drawing/2014/main" id="{BD62F04F-85AD-4505-9F09-FBCC0BAB956E}"/>
              </a:ext>
            </a:extLst>
          </p:cNvPr>
          <p:cNvSpPr txBox="1"/>
          <p:nvPr/>
        </p:nvSpPr>
        <p:spPr>
          <a:xfrm>
            <a:off x="6427304" y="344557"/>
            <a:ext cx="2464905" cy="1569660"/>
          </a:xfrm>
          <a:prstGeom prst="rect">
            <a:avLst/>
          </a:prstGeom>
          <a:noFill/>
        </p:spPr>
        <p:txBody>
          <a:bodyPr wrap="square" rtlCol="0">
            <a:spAutoFit/>
          </a:bodyPr>
          <a:lstStyle/>
          <a:p>
            <a:pPr algn="ctr"/>
            <a:r>
              <a:rPr lang="en-CA" sz="2400" b="1" dirty="0">
                <a:latin typeface="+mj-lt"/>
              </a:rPr>
              <a:t>Producing Biochar and/or Activated Carbon</a:t>
            </a:r>
          </a:p>
        </p:txBody>
      </p:sp>
      <p:pic>
        <p:nvPicPr>
          <p:cNvPr id="6" name="Picture 5">
            <a:extLst>
              <a:ext uri="{FF2B5EF4-FFF2-40B4-BE49-F238E27FC236}">
                <a16:creationId xmlns:a16="http://schemas.microsoft.com/office/drawing/2014/main" id="{A103932E-1B7B-4A65-A475-1D76080EEDD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465" b="5382"/>
          <a:stretch/>
        </p:blipFill>
        <p:spPr>
          <a:xfrm>
            <a:off x="119743" y="2286000"/>
            <a:ext cx="4555301" cy="4169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207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biochar fil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5408" y="1550019"/>
            <a:ext cx="3828479" cy="28743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Image result for biochar live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53" y="3476219"/>
            <a:ext cx="4163247" cy="31256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0" name="Picture 2" descr="Image result for bioch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825" y="806594"/>
            <a:ext cx="3432175" cy="25726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32631" t="18200" r="18760" b="37011"/>
          <a:stretch/>
        </p:blipFill>
        <p:spPr>
          <a:xfrm>
            <a:off x="4735408" y="4772250"/>
            <a:ext cx="3828479" cy="19842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p:cNvSpPr txBox="1"/>
          <p:nvPr/>
        </p:nvSpPr>
        <p:spPr>
          <a:xfrm>
            <a:off x="976417" y="1769420"/>
            <a:ext cx="1537243" cy="340519"/>
          </a:xfrm>
          <a:prstGeom prst="round2DiagRect">
            <a:avLst/>
          </a:prstGeom>
          <a:solidFill>
            <a:srgbClr val="FFFFFF"/>
          </a:solidFill>
          <a:ln w="12700">
            <a:noFill/>
          </a:ln>
        </p:spPr>
        <p:txBody>
          <a:bodyPr wrap="square" rtlCol="0">
            <a:spAutoFit/>
          </a:bodyPr>
          <a:lstStyle/>
          <a:p>
            <a:pPr algn="ctr"/>
            <a:r>
              <a:rPr lang="en-CA" sz="1400" dirty="0">
                <a:latin typeface="Arial Narrow" panose="020B0606020202030204" pitchFamily="34" charset="0"/>
              </a:rPr>
              <a:t>Soil Amendment</a:t>
            </a:r>
          </a:p>
        </p:txBody>
      </p:sp>
      <p:sp>
        <p:nvSpPr>
          <p:cNvPr id="9" name="TextBox 8"/>
          <p:cNvSpPr txBox="1"/>
          <p:nvPr/>
        </p:nvSpPr>
        <p:spPr>
          <a:xfrm>
            <a:off x="7456356" y="1922653"/>
            <a:ext cx="1328710" cy="340519"/>
          </a:xfrm>
          <a:prstGeom prst="round2DiagRect">
            <a:avLst/>
          </a:prstGeom>
          <a:solidFill>
            <a:srgbClr val="FFFFFF"/>
          </a:solidFill>
          <a:ln w="12700">
            <a:noFill/>
          </a:ln>
        </p:spPr>
        <p:txBody>
          <a:bodyPr wrap="square" rtlCol="0">
            <a:spAutoFit/>
          </a:bodyPr>
          <a:lstStyle/>
          <a:p>
            <a:pPr algn="ctr"/>
            <a:r>
              <a:rPr lang="en-CA" sz="1400" dirty="0">
                <a:latin typeface="Arial Narrow" panose="020B0606020202030204" pitchFamily="34" charset="0"/>
              </a:rPr>
              <a:t>Filtration</a:t>
            </a:r>
          </a:p>
        </p:txBody>
      </p:sp>
      <p:sp>
        <p:nvSpPr>
          <p:cNvPr id="10" name="TextBox 9"/>
          <p:cNvSpPr txBox="1"/>
          <p:nvPr/>
        </p:nvSpPr>
        <p:spPr>
          <a:xfrm>
            <a:off x="332084" y="4156001"/>
            <a:ext cx="1156066" cy="340519"/>
          </a:xfrm>
          <a:prstGeom prst="round2DiagRect">
            <a:avLst/>
          </a:prstGeom>
          <a:solidFill>
            <a:srgbClr val="FFFFFF"/>
          </a:solidFill>
          <a:ln w="12700">
            <a:noFill/>
          </a:ln>
        </p:spPr>
        <p:txBody>
          <a:bodyPr wrap="square" rtlCol="0">
            <a:spAutoFit/>
          </a:bodyPr>
          <a:lstStyle/>
          <a:p>
            <a:pPr algn="ctr"/>
            <a:r>
              <a:rPr lang="en-CA" sz="1400" dirty="0">
                <a:latin typeface="Arial Narrow" panose="020B0606020202030204" pitchFamily="34" charset="0"/>
              </a:rPr>
              <a:t>Livestock</a:t>
            </a:r>
          </a:p>
        </p:txBody>
      </p:sp>
      <p:sp>
        <p:nvSpPr>
          <p:cNvPr id="11" name="TextBox 10"/>
          <p:cNvSpPr txBox="1"/>
          <p:nvPr/>
        </p:nvSpPr>
        <p:spPr>
          <a:xfrm>
            <a:off x="7176131" y="4853990"/>
            <a:ext cx="1680130" cy="578882"/>
          </a:xfrm>
          <a:prstGeom prst="round2DiagRect">
            <a:avLst/>
          </a:prstGeom>
          <a:solidFill>
            <a:srgbClr val="FFFFFF"/>
          </a:solidFill>
          <a:ln w="12700">
            <a:noFill/>
          </a:ln>
        </p:spPr>
        <p:txBody>
          <a:bodyPr wrap="square" rtlCol="0">
            <a:spAutoFit/>
          </a:bodyPr>
          <a:lstStyle/>
          <a:p>
            <a:pPr algn="ctr"/>
            <a:r>
              <a:rPr lang="en-CA" sz="1400" dirty="0">
                <a:latin typeface="Arial Narrow" panose="020B0606020202030204" pitchFamily="34" charset="0"/>
              </a:rPr>
              <a:t>High-Tech</a:t>
            </a:r>
          </a:p>
          <a:p>
            <a:pPr algn="ctr"/>
            <a:r>
              <a:rPr lang="en-CA" sz="1400" dirty="0">
                <a:latin typeface="Arial Narrow" panose="020B0606020202030204" pitchFamily="34" charset="0"/>
              </a:rPr>
              <a:t>(e.g. Electrode)</a:t>
            </a:r>
          </a:p>
        </p:txBody>
      </p:sp>
      <p:sp>
        <p:nvSpPr>
          <p:cNvPr id="12" name="TextBox 11">
            <a:extLst>
              <a:ext uri="{FF2B5EF4-FFF2-40B4-BE49-F238E27FC236}">
                <a16:creationId xmlns:a16="http://schemas.microsoft.com/office/drawing/2014/main" id="{424E2C57-DDFF-4234-8178-3D22562F055B}"/>
              </a:ext>
            </a:extLst>
          </p:cNvPr>
          <p:cNvSpPr txBox="1"/>
          <p:nvPr/>
        </p:nvSpPr>
        <p:spPr>
          <a:xfrm>
            <a:off x="4912179" y="640800"/>
            <a:ext cx="4231821" cy="461665"/>
          </a:xfrm>
          <a:prstGeom prst="rect">
            <a:avLst/>
          </a:prstGeom>
          <a:noFill/>
        </p:spPr>
        <p:txBody>
          <a:bodyPr wrap="square" rtlCol="0">
            <a:spAutoFit/>
          </a:bodyPr>
          <a:lstStyle/>
          <a:p>
            <a:pPr algn="ctr"/>
            <a:r>
              <a:rPr lang="en-CA" sz="2400" b="1" dirty="0">
                <a:latin typeface="+mj-lt"/>
              </a:rPr>
              <a:t>Producing Superior Biochar</a:t>
            </a:r>
          </a:p>
        </p:txBody>
      </p:sp>
    </p:spTree>
    <p:extLst>
      <p:ext uri="{BB962C8B-B14F-4D97-AF65-F5344CB8AC3E}">
        <p14:creationId xmlns:p14="http://schemas.microsoft.com/office/powerpoint/2010/main" val="176116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500"/>
                            </p:stCondLst>
                            <p:childTnLst>
                              <p:par>
                                <p:cTn id="13" presetID="22" presetClass="entr" presetSubtype="2"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1000"/>
                                        <p:tgtEl>
                                          <p:spTgt spid="11"/>
                                        </p:tgtEl>
                                      </p:cBhvr>
                                    </p:animEffect>
                                  </p:childTnLst>
                                </p:cTn>
                              </p:par>
                            </p:childTnLst>
                          </p:cTn>
                        </p:par>
                        <p:par>
                          <p:cTn id="16" fill="hold">
                            <p:stCondLst>
                              <p:cond delay="4000"/>
                            </p:stCondLst>
                            <p:childTnLst>
                              <p:par>
                                <p:cTn id="17" presetID="22" presetClass="entr" presetSubtype="2"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F4D01DC-D027-4FB8-83EA-12D039D15BD4}"/>
              </a:ext>
            </a:extLst>
          </p:cNvPr>
          <p:cNvGraphicFramePr>
            <a:graphicFrameLocks noGrp="1"/>
          </p:cNvGraphicFramePr>
          <p:nvPr>
            <p:extLst>
              <p:ext uri="{D42A27DB-BD31-4B8C-83A1-F6EECF244321}">
                <p14:modId xmlns:p14="http://schemas.microsoft.com/office/powerpoint/2010/main" val="1067108063"/>
              </p:ext>
            </p:extLst>
          </p:nvPr>
        </p:nvGraphicFramePr>
        <p:xfrm>
          <a:off x="0" y="2055036"/>
          <a:ext cx="8044542" cy="4212229"/>
        </p:xfrm>
        <a:graphic>
          <a:graphicData uri="http://schemas.openxmlformats.org/drawingml/2006/table">
            <a:tbl>
              <a:tblPr firstRow="1" firstCol="1" bandRow="1">
                <a:tableStyleId>{5C22544A-7EE6-4342-B048-85BDC9FD1C3A}</a:tableStyleId>
              </a:tblPr>
              <a:tblGrid>
                <a:gridCol w="1910442">
                  <a:extLst>
                    <a:ext uri="{9D8B030D-6E8A-4147-A177-3AD203B41FA5}">
                      <a16:colId xmlns:a16="http://schemas.microsoft.com/office/drawing/2014/main" val="1010172914"/>
                    </a:ext>
                  </a:extLst>
                </a:gridCol>
                <a:gridCol w="6134100">
                  <a:extLst>
                    <a:ext uri="{9D8B030D-6E8A-4147-A177-3AD203B41FA5}">
                      <a16:colId xmlns:a16="http://schemas.microsoft.com/office/drawing/2014/main" val="2696180966"/>
                    </a:ext>
                  </a:extLst>
                </a:gridCol>
              </a:tblGrid>
              <a:tr h="290270">
                <a:tc>
                  <a:txBody>
                    <a:bodyPr/>
                    <a:lstStyle/>
                    <a:p>
                      <a:pPr marL="0" marR="0">
                        <a:lnSpc>
                          <a:spcPct val="107000"/>
                        </a:lnSpc>
                        <a:spcBef>
                          <a:spcPts val="0"/>
                        </a:spcBef>
                        <a:spcAft>
                          <a:spcPts val="0"/>
                        </a:spcAft>
                      </a:pPr>
                      <a:r>
                        <a:rPr lang="en-CA" sz="1200" dirty="0">
                          <a:effectLst/>
                        </a:rPr>
                        <a:t>Criteria</a:t>
                      </a:r>
                      <a:r>
                        <a:rPr lang="en-CA" sz="1000" dirty="0">
                          <a:effectLst/>
                        </a:rPr>
                        <a:t> </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tc>
                  <a:txBody>
                    <a:bodyPr/>
                    <a:lstStyle/>
                    <a:p>
                      <a:pPr marL="0" marR="0">
                        <a:lnSpc>
                          <a:spcPct val="107000"/>
                        </a:lnSpc>
                        <a:spcBef>
                          <a:spcPts val="0"/>
                        </a:spcBef>
                        <a:spcAft>
                          <a:spcPts val="0"/>
                        </a:spcAft>
                      </a:pPr>
                      <a:r>
                        <a:rPr lang="en-CA" sz="1200" dirty="0">
                          <a:effectLst/>
                        </a:rPr>
                        <a:t>Comments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extLst>
                  <a:ext uri="{0D108BD9-81ED-4DB2-BD59-A6C34878D82A}">
                    <a16:rowId xmlns:a16="http://schemas.microsoft.com/office/drawing/2014/main" val="4222269856"/>
                  </a:ext>
                </a:extLst>
              </a:tr>
              <a:tr h="508721">
                <a:tc rowSpan="4">
                  <a:txBody>
                    <a:bodyPr/>
                    <a:lstStyle/>
                    <a:p>
                      <a:pPr marL="0" marR="0">
                        <a:lnSpc>
                          <a:spcPct val="107000"/>
                        </a:lnSpc>
                        <a:spcBef>
                          <a:spcPts val="0"/>
                        </a:spcBef>
                        <a:spcAft>
                          <a:spcPts val="0"/>
                        </a:spcAft>
                      </a:pPr>
                      <a:r>
                        <a:rPr lang="en-CA" sz="1200" dirty="0">
                          <a:effectLst/>
                        </a:rPr>
                        <a:t>Feedstock</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tc>
                  <a:txBody>
                    <a:bodyPr/>
                    <a:lstStyle/>
                    <a:p>
                      <a:pPr marL="0" marR="0">
                        <a:lnSpc>
                          <a:spcPct val="107000"/>
                        </a:lnSpc>
                        <a:spcBef>
                          <a:spcPts val="0"/>
                        </a:spcBef>
                        <a:spcAft>
                          <a:spcPts val="0"/>
                        </a:spcAft>
                      </a:pPr>
                      <a:r>
                        <a:rPr lang="en-CA" sz="1200" dirty="0">
                          <a:effectLst/>
                        </a:rPr>
                        <a:t>Our biochar is from only organic, sustainably sourced, wood fibre that is free of contaminants.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extLst>
                  <a:ext uri="{0D108BD9-81ED-4DB2-BD59-A6C34878D82A}">
                    <a16:rowId xmlns:a16="http://schemas.microsoft.com/office/drawing/2014/main" val="3788004345"/>
                  </a:ext>
                </a:extLst>
              </a:tr>
              <a:tr h="531431">
                <a:tc vMerge="1">
                  <a:txBody>
                    <a:bodyPr/>
                    <a:lstStyle/>
                    <a:p>
                      <a:endParaRPr lang="en-CA"/>
                    </a:p>
                  </a:txBody>
                  <a:tcPr/>
                </a:tc>
                <a:tc>
                  <a:txBody>
                    <a:bodyPr/>
                    <a:lstStyle/>
                    <a:p>
                      <a:pPr marL="0" marR="0">
                        <a:lnSpc>
                          <a:spcPct val="107000"/>
                        </a:lnSpc>
                        <a:spcBef>
                          <a:spcPts val="0"/>
                        </a:spcBef>
                        <a:spcAft>
                          <a:spcPts val="0"/>
                        </a:spcAft>
                      </a:pPr>
                      <a:r>
                        <a:rPr lang="en-CA" sz="1200" dirty="0">
                          <a:effectLst/>
                        </a:rPr>
                        <a:t>Our feedstock is waste material that would otherwise have been burned, releasing all the greenhouse gasses in that material.</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extLst>
                  <a:ext uri="{0D108BD9-81ED-4DB2-BD59-A6C34878D82A}">
                    <a16:rowId xmlns:a16="http://schemas.microsoft.com/office/drawing/2014/main" val="219454046"/>
                  </a:ext>
                </a:extLst>
              </a:tr>
              <a:tr h="522515">
                <a:tc vMerge="1">
                  <a:txBody>
                    <a:bodyPr/>
                    <a:lstStyle/>
                    <a:p>
                      <a:endParaRPr lang="en-CA"/>
                    </a:p>
                  </a:txBody>
                  <a:tcPr/>
                </a:tc>
                <a:tc>
                  <a:txBody>
                    <a:bodyPr/>
                    <a:lstStyle/>
                    <a:p>
                      <a:pPr marL="0" marR="0">
                        <a:lnSpc>
                          <a:spcPct val="107000"/>
                        </a:lnSpc>
                        <a:spcBef>
                          <a:spcPts val="0"/>
                        </a:spcBef>
                        <a:spcAft>
                          <a:spcPts val="0"/>
                        </a:spcAft>
                      </a:pPr>
                      <a:r>
                        <a:rPr lang="en-CA" sz="1200" dirty="0">
                          <a:effectLst/>
                        </a:rPr>
                        <a:t>It is free from all non-organic material and free of paint, solvents and other organic, or non-organic, contaminants.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extLst>
                  <a:ext uri="{0D108BD9-81ED-4DB2-BD59-A6C34878D82A}">
                    <a16:rowId xmlns:a16="http://schemas.microsoft.com/office/drawing/2014/main" val="2464760568"/>
                  </a:ext>
                </a:extLst>
              </a:tr>
              <a:tr h="768114">
                <a:tc vMerge="1">
                  <a:txBody>
                    <a:bodyPr/>
                    <a:lstStyle/>
                    <a:p>
                      <a:endParaRPr lang="en-CA"/>
                    </a:p>
                  </a:txBody>
                  <a:tcPr/>
                </a:tc>
                <a:tc>
                  <a:txBody>
                    <a:bodyPr/>
                    <a:lstStyle/>
                    <a:p>
                      <a:pPr marL="0" marR="0">
                        <a:lnSpc>
                          <a:spcPct val="107000"/>
                        </a:lnSpc>
                        <a:spcBef>
                          <a:spcPts val="0"/>
                        </a:spcBef>
                        <a:spcAft>
                          <a:spcPts val="0"/>
                        </a:spcAft>
                      </a:pPr>
                      <a:r>
                        <a:rPr lang="en-CA" sz="1200" dirty="0">
                          <a:effectLst/>
                        </a:rPr>
                        <a:t>Our feedstock is 100 km from our biochar plant. In Europe, it may be practical to enforce an 80-km rule, however in Canada, with our sparse population and vast areas, it is not always reasonable.</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extLst>
                  <a:ext uri="{0D108BD9-81ED-4DB2-BD59-A6C34878D82A}">
                    <a16:rowId xmlns:a16="http://schemas.microsoft.com/office/drawing/2014/main" val="741729341"/>
                  </a:ext>
                </a:extLst>
              </a:tr>
              <a:tr h="418428">
                <a:tc rowSpan="3">
                  <a:txBody>
                    <a:bodyPr/>
                    <a:lstStyle/>
                    <a:p>
                      <a:pPr marL="0" marR="0">
                        <a:lnSpc>
                          <a:spcPct val="107000"/>
                        </a:lnSpc>
                        <a:spcBef>
                          <a:spcPts val="0"/>
                        </a:spcBef>
                        <a:spcAft>
                          <a:spcPts val="0"/>
                        </a:spcAft>
                      </a:pPr>
                      <a:r>
                        <a:rPr lang="en-CA" sz="1200" dirty="0">
                          <a:effectLst/>
                        </a:rPr>
                        <a:t>Manufacturing Specifications</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tc>
                  <a:txBody>
                    <a:bodyPr/>
                    <a:lstStyle/>
                    <a:p>
                      <a:pPr marL="0" marR="0">
                        <a:lnSpc>
                          <a:spcPct val="107000"/>
                        </a:lnSpc>
                        <a:spcBef>
                          <a:spcPts val="0"/>
                        </a:spcBef>
                        <a:spcAft>
                          <a:spcPts val="0"/>
                        </a:spcAft>
                      </a:pPr>
                      <a:r>
                        <a:rPr lang="en-CA" sz="1200" dirty="0">
                          <a:effectLst/>
                        </a:rPr>
                        <a:t>Our thermolysis temperature does not fluctuate more than 20%. In fact, our temperature remains constant to within 1%.</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extLst>
                  <a:ext uri="{0D108BD9-81ED-4DB2-BD59-A6C34878D82A}">
                    <a16:rowId xmlns:a16="http://schemas.microsoft.com/office/drawing/2014/main" val="3906525572"/>
                  </a:ext>
                </a:extLst>
              </a:tr>
              <a:tr h="301416">
                <a:tc vMerge="1">
                  <a:txBody>
                    <a:bodyPr/>
                    <a:lstStyle/>
                    <a:p>
                      <a:endParaRPr lang="en-CA"/>
                    </a:p>
                  </a:txBody>
                  <a:tcPr/>
                </a:tc>
                <a:tc>
                  <a:txBody>
                    <a:bodyPr/>
                    <a:lstStyle/>
                    <a:p>
                      <a:pPr marL="0" marR="0">
                        <a:lnSpc>
                          <a:spcPct val="107000"/>
                        </a:lnSpc>
                        <a:spcBef>
                          <a:spcPts val="0"/>
                        </a:spcBef>
                        <a:spcAft>
                          <a:spcPts val="0"/>
                        </a:spcAft>
                      </a:pPr>
                      <a:r>
                        <a:rPr lang="en-CA" sz="1200" dirty="0">
                          <a:effectLst/>
                        </a:rPr>
                        <a:t>The composition of the biomasses does not fluctuate more than 15%.</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extLst>
                  <a:ext uri="{0D108BD9-81ED-4DB2-BD59-A6C34878D82A}">
                    <a16:rowId xmlns:a16="http://schemas.microsoft.com/office/drawing/2014/main" val="366572979"/>
                  </a:ext>
                </a:extLst>
              </a:tr>
              <a:tr h="337457">
                <a:tc vMerge="1">
                  <a:txBody>
                    <a:bodyPr/>
                    <a:lstStyle/>
                    <a:p>
                      <a:endParaRPr lang="en-CA"/>
                    </a:p>
                  </a:txBody>
                  <a:tcPr/>
                </a:tc>
                <a:tc>
                  <a:txBody>
                    <a:bodyPr/>
                    <a:lstStyle/>
                    <a:p>
                      <a:pPr marL="0" marR="0">
                        <a:lnSpc>
                          <a:spcPct val="107000"/>
                        </a:lnSpc>
                        <a:spcBef>
                          <a:spcPts val="0"/>
                        </a:spcBef>
                        <a:spcAft>
                          <a:spcPts val="0"/>
                        </a:spcAft>
                      </a:pPr>
                      <a:r>
                        <a:rPr lang="en-CA" sz="1200" dirty="0">
                          <a:effectLst/>
                        </a:rPr>
                        <a:t>Complete production data, including temperature settings, are kept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extLst>
                  <a:ext uri="{0D108BD9-81ED-4DB2-BD59-A6C34878D82A}">
                    <a16:rowId xmlns:a16="http://schemas.microsoft.com/office/drawing/2014/main" val="1515635341"/>
                  </a:ext>
                </a:extLst>
              </a:tr>
              <a:tr h="508721">
                <a:tc>
                  <a:txBody>
                    <a:bodyPr/>
                    <a:lstStyle/>
                    <a:p>
                      <a:pPr marL="0" marR="0">
                        <a:lnSpc>
                          <a:spcPct val="107000"/>
                        </a:lnSpc>
                        <a:spcBef>
                          <a:spcPts val="0"/>
                        </a:spcBef>
                        <a:spcAft>
                          <a:spcPts val="0"/>
                        </a:spcAft>
                      </a:pPr>
                      <a:r>
                        <a:rPr lang="en-CA" sz="1200" dirty="0">
                          <a:effectLst/>
                        </a:rPr>
                        <a:t>Sampling Methodology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nchor="ctr"/>
                </a:tc>
                <a:tc>
                  <a:txBody>
                    <a:bodyPr/>
                    <a:lstStyle/>
                    <a:p>
                      <a:pPr marL="0" marR="0">
                        <a:lnSpc>
                          <a:spcPct val="107000"/>
                        </a:lnSpc>
                        <a:spcBef>
                          <a:spcPts val="0"/>
                        </a:spcBef>
                        <a:spcAft>
                          <a:spcPts val="0"/>
                        </a:spcAft>
                      </a:pPr>
                      <a:r>
                        <a:rPr lang="en-CA" sz="1200" dirty="0">
                          <a:effectLst/>
                        </a:rPr>
                        <a:t>We are able to adhere to the sampling guidelines as presented in the source document.</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9389" marR="59389" marT="62139" marB="0"/>
                </a:tc>
                <a:extLst>
                  <a:ext uri="{0D108BD9-81ED-4DB2-BD59-A6C34878D82A}">
                    <a16:rowId xmlns:a16="http://schemas.microsoft.com/office/drawing/2014/main" val="3152277063"/>
                  </a:ext>
                </a:extLst>
              </a:tr>
            </a:tbl>
          </a:graphicData>
        </a:graphic>
      </p:graphicFrame>
      <p:sp>
        <p:nvSpPr>
          <p:cNvPr id="5" name="TextBox 4">
            <a:extLst>
              <a:ext uri="{FF2B5EF4-FFF2-40B4-BE49-F238E27FC236}">
                <a16:creationId xmlns:a16="http://schemas.microsoft.com/office/drawing/2014/main" id="{C8CC4983-5AB7-416D-9417-CE6FF5428E72}"/>
              </a:ext>
            </a:extLst>
          </p:cNvPr>
          <p:cNvSpPr txBox="1"/>
          <p:nvPr/>
        </p:nvSpPr>
        <p:spPr>
          <a:xfrm>
            <a:off x="4912179" y="640800"/>
            <a:ext cx="4231821" cy="461665"/>
          </a:xfrm>
          <a:prstGeom prst="rect">
            <a:avLst/>
          </a:prstGeom>
          <a:noFill/>
        </p:spPr>
        <p:txBody>
          <a:bodyPr wrap="square" rtlCol="0">
            <a:spAutoFit/>
          </a:bodyPr>
          <a:lstStyle/>
          <a:p>
            <a:pPr algn="ctr"/>
            <a:r>
              <a:rPr lang="en-CA" sz="2400" b="1" dirty="0">
                <a:latin typeface="+mj-lt"/>
              </a:rPr>
              <a:t>Producing Superior Biochar</a:t>
            </a:r>
          </a:p>
        </p:txBody>
      </p:sp>
      <p:sp>
        <p:nvSpPr>
          <p:cNvPr id="6" name="TextBox 5">
            <a:extLst>
              <a:ext uri="{FF2B5EF4-FFF2-40B4-BE49-F238E27FC236}">
                <a16:creationId xmlns:a16="http://schemas.microsoft.com/office/drawing/2014/main" id="{CBE24C74-112D-42FB-B78E-7E6168D4743B}"/>
              </a:ext>
            </a:extLst>
          </p:cNvPr>
          <p:cNvSpPr txBox="1"/>
          <p:nvPr/>
        </p:nvSpPr>
        <p:spPr>
          <a:xfrm>
            <a:off x="1939727" y="1600200"/>
            <a:ext cx="4312206" cy="340519"/>
          </a:xfrm>
          <a:prstGeom prst="roundRect">
            <a:avLst/>
          </a:prstGeom>
          <a:solidFill>
            <a:schemeClr val="accent4">
              <a:lumMod val="40000"/>
              <a:lumOff val="60000"/>
            </a:schemeClr>
          </a:solidFill>
          <a:scene3d>
            <a:camera prst="orthographicFront"/>
            <a:lightRig rig="threePt" dir="t"/>
          </a:scene3d>
          <a:sp3d>
            <a:bevelT w="152400" h="50800" prst="softRound"/>
          </a:sp3d>
        </p:spPr>
        <p:txBody>
          <a:bodyPr wrap="none" rtlCol="0">
            <a:spAutoFit/>
          </a:bodyPr>
          <a:lstStyle/>
          <a:p>
            <a:r>
              <a:rPr lang="en-CA" sz="1400" b="1" dirty="0">
                <a:latin typeface="Calibri" panose="020F0502020204030204" pitchFamily="34" charset="0"/>
                <a:cs typeface="Calibri" panose="020F0502020204030204" pitchFamily="34" charset="0"/>
              </a:rPr>
              <a:t>Contrasting Magnum Biochar with European Guidelines</a:t>
            </a:r>
          </a:p>
        </p:txBody>
      </p:sp>
    </p:spTree>
    <p:extLst>
      <p:ext uri="{BB962C8B-B14F-4D97-AF65-F5344CB8AC3E}">
        <p14:creationId xmlns:p14="http://schemas.microsoft.com/office/powerpoint/2010/main" val="2110030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616224F-0158-48A5-A120-8253E9693926}"/>
              </a:ext>
            </a:extLst>
          </p:cNvPr>
          <p:cNvGraphicFramePr>
            <a:graphicFrameLocks noGrp="1"/>
          </p:cNvGraphicFramePr>
          <p:nvPr>
            <p:extLst>
              <p:ext uri="{D42A27DB-BD31-4B8C-83A1-F6EECF244321}">
                <p14:modId xmlns:p14="http://schemas.microsoft.com/office/powerpoint/2010/main" val="2116231026"/>
              </p:ext>
            </p:extLst>
          </p:nvPr>
        </p:nvGraphicFramePr>
        <p:xfrm>
          <a:off x="0" y="1128182"/>
          <a:ext cx="8044542" cy="5528684"/>
        </p:xfrm>
        <a:graphic>
          <a:graphicData uri="http://schemas.openxmlformats.org/drawingml/2006/table">
            <a:tbl>
              <a:tblPr firstRow="1" firstCol="1" bandRow="1">
                <a:tableStyleId>{5C22544A-7EE6-4342-B048-85BDC9FD1C3A}</a:tableStyleId>
              </a:tblPr>
              <a:tblGrid>
                <a:gridCol w="1816939">
                  <a:extLst>
                    <a:ext uri="{9D8B030D-6E8A-4147-A177-3AD203B41FA5}">
                      <a16:colId xmlns:a16="http://schemas.microsoft.com/office/drawing/2014/main" val="2677506295"/>
                    </a:ext>
                  </a:extLst>
                </a:gridCol>
                <a:gridCol w="6227603">
                  <a:extLst>
                    <a:ext uri="{9D8B030D-6E8A-4147-A177-3AD203B41FA5}">
                      <a16:colId xmlns:a16="http://schemas.microsoft.com/office/drawing/2014/main" val="1578732059"/>
                    </a:ext>
                  </a:extLst>
                </a:gridCol>
              </a:tblGrid>
              <a:tr h="404191">
                <a:tc rowSpan="12">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Biochar Properties</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tc>
                  <a:txBody>
                    <a:bodyPr/>
                    <a:lstStyle/>
                    <a:p>
                      <a:pPr marL="0" marR="0">
                        <a:lnSpc>
                          <a:spcPct val="107000"/>
                        </a:lnSpc>
                        <a:spcBef>
                          <a:spcPts val="0"/>
                        </a:spcBef>
                        <a:spcAft>
                          <a:spcPts val="0"/>
                        </a:spcAft>
                      </a:pPr>
                      <a:r>
                        <a:rPr lang="en-CA" sz="1200" b="0" dirty="0">
                          <a:solidFill>
                            <a:schemeClr val="tx1"/>
                          </a:solidFill>
                          <a:effectLst/>
                          <a:latin typeface="Calibri" panose="020F0502020204030204" pitchFamily="34" charset="0"/>
                          <a:cs typeface="Calibri" panose="020F0502020204030204" pitchFamily="34" charset="0"/>
                        </a:rPr>
                        <a:t>The guidelines call for a carbon content greater than 50%: our Emergent Biochar is greater than 80% carbon.</a:t>
                      </a:r>
                      <a:endParaRPr lang="en-CA" sz="12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solidFill>
                      <a:srgbClr val="F5E8E7"/>
                    </a:solidFill>
                  </a:tcPr>
                </a:tc>
                <a:extLst>
                  <a:ext uri="{0D108BD9-81ED-4DB2-BD59-A6C34878D82A}">
                    <a16:rowId xmlns:a16="http://schemas.microsoft.com/office/drawing/2014/main" val="4011018828"/>
                  </a:ext>
                </a:extLst>
              </a:tr>
              <a:tr h="212334">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H/C ratio is mandated to be less than 0.7, whereas Emergent Biochar is less than .04.</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4269700350"/>
                  </a:ext>
                </a:extLst>
              </a:tr>
              <a:tr h="212334">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O/C ratio must be less than 0.4, whereas our Biochar is less than 0.15.</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1292796847"/>
                  </a:ext>
                </a:extLst>
              </a:tr>
              <a:tr h="825256">
                <a:tc vMerge="1">
                  <a:txBody>
                    <a:bodyPr/>
                    <a:lstStyle/>
                    <a:p>
                      <a:endParaRPr lang="en-CA"/>
                    </a:p>
                  </a:txBody>
                  <a:tcPr/>
                </a:tc>
                <a:tc>
                  <a:txBody>
                    <a:bodyPr/>
                    <a:lstStyle/>
                    <a:p>
                      <a:pPr marL="0" marR="0">
                        <a:lnSpc>
                          <a:spcPct val="107000"/>
                        </a:lnSpc>
                        <a:spcBef>
                          <a:spcPts val="0"/>
                        </a:spcBef>
                        <a:spcAft>
                          <a:spcPts val="300"/>
                        </a:spcAft>
                      </a:pPr>
                      <a:r>
                        <a:rPr lang="en-CA" sz="1200" dirty="0">
                          <a:effectLst/>
                          <a:latin typeface="Calibri" panose="020F0502020204030204" pitchFamily="34" charset="0"/>
                          <a:cs typeface="Calibri" panose="020F0502020204030204" pitchFamily="34" charset="0"/>
                        </a:rPr>
                        <a:t>A list of Volatile Organic Compounds can be made available. The high temperature steam component of our process captures the VOC’s and drives them into the synthesized gas outlet, where they are filtered from the gas, which is used as a fuel source for reactor heating.</a:t>
                      </a:r>
                    </a:p>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Residual VOC are ≤ 0.5%</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653701432"/>
                  </a:ext>
                </a:extLst>
              </a:tr>
              <a:tr h="212334">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Nitrogen, phosphorus, potassium, magnesium and calcium are not present in our biochar.</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397898400"/>
                  </a:ext>
                </a:extLst>
              </a:tr>
              <a:tr h="404191">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Emergent Biochar stays below published thresholds for heavy metals as the feedstock contains only what is naturally found in wood fibre.</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1773248229"/>
                  </a:ext>
                </a:extLst>
              </a:tr>
              <a:tr h="212334">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pH value is 8.55, which is in the recommended range stated in the guidelines</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25354477"/>
                  </a:ext>
                </a:extLst>
              </a:tr>
              <a:tr h="212334">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Ash content is 2.70% ± 0.756%</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2329381734"/>
                  </a:ext>
                </a:extLst>
              </a:tr>
              <a:tr h="212334">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Surface area is ≥ 413 m</a:t>
                      </a:r>
                      <a:r>
                        <a:rPr lang="en-CA" sz="1200" baseline="30000" dirty="0">
                          <a:effectLst/>
                          <a:latin typeface="Calibri" panose="020F0502020204030204" pitchFamily="34" charset="0"/>
                          <a:cs typeface="Calibri" panose="020F0502020204030204" pitchFamily="34" charset="0"/>
                        </a:rPr>
                        <a:t>2</a:t>
                      </a:r>
                      <a:r>
                        <a:rPr lang="en-CA" sz="1200" dirty="0">
                          <a:effectLst/>
                          <a:latin typeface="Calibri" panose="020F0502020204030204" pitchFamily="34" charset="0"/>
                          <a:cs typeface="Calibri" panose="020F0502020204030204" pitchFamily="34" charset="0"/>
                        </a:rPr>
                        <a:t>/g, significantly above the recommended minimum of 150 m</a:t>
                      </a:r>
                      <a:r>
                        <a:rPr lang="en-CA" sz="1200" baseline="30000" dirty="0">
                          <a:effectLst/>
                          <a:latin typeface="Calibri" panose="020F0502020204030204" pitchFamily="34" charset="0"/>
                          <a:cs typeface="Calibri" panose="020F0502020204030204" pitchFamily="34" charset="0"/>
                        </a:rPr>
                        <a:t>2</a:t>
                      </a:r>
                      <a:r>
                        <a:rPr lang="en-CA" sz="1200" dirty="0">
                          <a:effectLst/>
                          <a:latin typeface="Calibri" panose="020F0502020204030204" pitchFamily="34" charset="0"/>
                          <a:cs typeface="Calibri" panose="020F0502020204030204" pitchFamily="34" charset="0"/>
                        </a:rPr>
                        <a:t>/g.</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6912927"/>
                  </a:ext>
                </a:extLst>
              </a:tr>
              <a:tr h="404191">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Water content is for safety reasons and can be dictated by the buyer if this is a concern</a:t>
                      </a:r>
                    </a:p>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Normal practice for the Company is for 5% moisture content</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1206501780"/>
                  </a:ext>
                </a:extLst>
              </a:tr>
              <a:tr h="404191">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Emergent biochar is well below the 4 mg/kg DM PAH content for premium grade biochar as specified in the guidelines</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2345677574"/>
                  </a:ext>
                </a:extLst>
              </a:tr>
              <a:tr h="212334">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PCB, dioxins and furans are not present in Emergent Biochar</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2457938706"/>
                  </a:ext>
                </a:extLst>
              </a:tr>
              <a:tr h="404191">
                <a:tc rowSpan="4">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Production Technology</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The heat source for the reactors is the reclaimed and scrubbed synthesized gas produced by the system.</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1697092745"/>
                  </a:ext>
                </a:extLst>
              </a:tr>
              <a:tr h="212334">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The surplus synthesized gas is scrubbed and burned, not released to the atmosphere.</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1003711429"/>
                  </a:ext>
                </a:extLst>
              </a:tr>
              <a:tr h="212334">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We comply with emission thresholds for Canada.</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1873607591"/>
                  </a:ext>
                </a:extLst>
              </a:tr>
              <a:tr h="212334">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Surplus heat from the reactors is used as fuel for the boiler system.</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2234507024"/>
                  </a:ext>
                </a:extLst>
              </a:tr>
              <a:tr h="212334">
                <a:tc rowSpan="2">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Shipping &amp; Handling</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nchor="ct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All safety regulations are followed.</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1779429978"/>
                  </a:ext>
                </a:extLst>
              </a:tr>
              <a:tr h="242813">
                <a:tc vMerge="1">
                  <a:txBody>
                    <a:bodyPr/>
                    <a:lstStyle/>
                    <a:p>
                      <a:endParaRPr lang="en-CA"/>
                    </a:p>
                  </a:txBody>
                  <a:tcPr/>
                </a:tc>
                <a:tc>
                  <a:txBody>
                    <a:bodyPr/>
                    <a:lstStyle/>
                    <a:p>
                      <a:pPr marL="0" marR="0">
                        <a:lnSpc>
                          <a:spcPct val="107000"/>
                        </a:lnSpc>
                        <a:spcBef>
                          <a:spcPts val="0"/>
                        </a:spcBef>
                        <a:spcAft>
                          <a:spcPts val="0"/>
                        </a:spcAft>
                      </a:pPr>
                      <a:r>
                        <a:rPr lang="en-CA" sz="1200" dirty="0">
                          <a:effectLst/>
                          <a:latin typeface="Calibri" panose="020F0502020204030204" pitchFamily="34" charset="0"/>
                          <a:cs typeface="Calibri" panose="020F0502020204030204" pitchFamily="34" charset="0"/>
                        </a:rPr>
                        <a:t>As noted, moisture is added to the biochar to ensure against dust generation or dust explosions.</a:t>
                      </a:r>
                      <a:endParaRPr lang="en-CA" sz="1200" dirty="0">
                        <a:effectLst/>
                        <a:latin typeface="Calibri" panose="020F0502020204030204" pitchFamily="34" charset="0"/>
                        <a:ea typeface="Calibri" panose="020F0502020204030204" pitchFamily="34" charset="0"/>
                        <a:cs typeface="Calibri" panose="020F0502020204030204" pitchFamily="34" charset="0"/>
                      </a:endParaRPr>
                    </a:p>
                  </a:txBody>
                  <a:tcPr marL="28217" marR="28217" marT="29524" marB="0"/>
                </a:tc>
                <a:extLst>
                  <a:ext uri="{0D108BD9-81ED-4DB2-BD59-A6C34878D82A}">
                    <a16:rowId xmlns:a16="http://schemas.microsoft.com/office/drawing/2014/main" val="4193879561"/>
                  </a:ext>
                </a:extLst>
              </a:tr>
            </a:tbl>
          </a:graphicData>
        </a:graphic>
      </p:graphicFrame>
      <p:sp>
        <p:nvSpPr>
          <p:cNvPr id="4" name="TextBox 3">
            <a:extLst>
              <a:ext uri="{FF2B5EF4-FFF2-40B4-BE49-F238E27FC236}">
                <a16:creationId xmlns:a16="http://schemas.microsoft.com/office/drawing/2014/main" id="{AC184587-401A-408D-A622-86214C428659}"/>
              </a:ext>
            </a:extLst>
          </p:cNvPr>
          <p:cNvSpPr txBox="1"/>
          <p:nvPr/>
        </p:nvSpPr>
        <p:spPr>
          <a:xfrm>
            <a:off x="4912179" y="640800"/>
            <a:ext cx="4231821" cy="461665"/>
          </a:xfrm>
          <a:prstGeom prst="rect">
            <a:avLst/>
          </a:prstGeom>
          <a:noFill/>
        </p:spPr>
        <p:txBody>
          <a:bodyPr wrap="square" rtlCol="0">
            <a:spAutoFit/>
          </a:bodyPr>
          <a:lstStyle/>
          <a:p>
            <a:pPr algn="ctr"/>
            <a:r>
              <a:rPr lang="en-CA" sz="2400" b="1" dirty="0">
                <a:latin typeface="+mj-lt"/>
              </a:rPr>
              <a:t>Producing Superior Biochar</a:t>
            </a:r>
          </a:p>
        </p:txBody>
      </p:sp>
    </p:spTree>
    <p:extLst>
      <p:ext uri="{BB962C8B-B14F-4D97-AF65-F5344CB8AC3E}">
        <p14:creationId xmlns:p14="http://schemas.microsoft.com/office/powerpoint/2010/main" val="27288534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標題 3"/>
          <p:cNvSpPr>
            <a:spLocks noGrp="1"/>
          </p:cNvSpPr>
          <p:nvPr>
            <p:ph type="ctrTitle" idx="4294967295"/>
          </p:nvPr>
        </p:nvSpPr>
        <p:spPr>
          <a:xfrm>
            <a:off x="0" y="1487854"/>
            <a:ext cx="4475163" cy="3882293"/>
          </a:xfrm>
        </p:spPr>
        <p:txBody>
          <a:bodyPr anchor="ctr" anchorCtr="0">
            <a:normAutofit/>
          </a:bodyPr>
          <a:lstStyle/>
          <a:p>
            <a:pPr algn="ctr">
              <a:lnSpc>
                <a:spcPct val="150000"/>
              </a:lnSpc>
            </a:pPr>
            <a:r>
              <a:rPr lang="en-US" altLang="zh-TW" sz="2200" cap="none" dirty="0">
                <a:solidFill>
                  <a:srgbClr val="595959"/>
                </a:solidFill>
                <a:ea typeface="新細明體" pitchFamily="18" charset="-120"/>
              </a:rPr>
              <a:t>Please send all enquiries to : </a:t>
            </a:r>
            <a:br>
              <a:rPr lang="en-US" altLang="zh-TW" sz="2200" cap="none" dirty="0">
                <a:solidFill>
                  <a:srgbClr val="595959"/>
                </a:solidFill>
                <a:ea typeface="新細明體" pitchFamily="18" charset="-120"/>
              </a:rPr>
            </a:br>
            <a:r>
              <a:rPr lang="en-US" altLang="zh-TW" sz="2200" cap="none" dirty="0">
                <a:solidFill>
                  <a:srgbClr val="595959"/>
                </a:solidFill>
                <a:ea typeface="新細明體" pitchFamily="18" charset="-120"/>
              </a:rPr>
              <a:t>info@magnumgroup.net</a:t>
            </a:r>
            <a:endParaRPr lang="zh-TW" altLang="en-US" sz="2800" dirty="0">
              <a:solidFill>
                <a:srgbClr val="595959"/>
              </a:solidFill>
              <a:ea typeface="新細明體" pitchFamily="18" charset="-120"/>
            </a:endParaRPr>
          </a:p>
        </p:txBody>
      </p:sp>
      <p:pic>
        <p:nvPicPr>
          <p:cNvPr id="6" name="Picture 5" descr="Globe lying in grass.jpg"/>
          <p:cNvPicPr>
            <a:picLocks noChangeAspect="1"/>
          </p:cNvPicPr>
          <p:nvPr/>
        </p:nvPicPr>
        <p:blipFill>
          <a:blip r:embed="rId3" cstate="print"/>
          <a:stretch>
            <a:fillRect/>
          </a:stretch>
        </p:blipFill>
        <p:spPr>
          <a:xfrm>
            <a:off x="4619943" y="1899324"/>
            <a:ext cx="4488561" cy="3059353"/>
          </a:xfrm>
          <a:prstGeom prst="rect">
            <a:avLst/>
          </a:prstGeom>
          <a:effectLst>
            <a:softEdge rad="1270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 bulb for bullet.tif"/>
          <p:cNvPicPr>
            <a:picLocks noChangeAspect="1"/>
          </p:cNvPicPr>
          <p:nvPr/>
        </p:nvPicPr>
        <p:blipFill>
          <a:blip r:embed="rId2" cstate="print">
            <a:clrChange>
              <a:clrFrom>
                <a:srgbClr val="FFFFFF"/>
              </a:clrFrom>
              <a:clrTo>
                <a:srgbClr val="FFFFFF">
                  <a:alpha val="0"/>
                </a:srgbClr>
              </a:clrTo>
            </a:clrChange>
          </a:blip>
          <a:stretch>
            <a:fillRect/>
          </a:stretch>
        </p:blipFill>
        <p:spPr>
          <a:xfrm>
            <a:off x="2468880" y="381000"/>
            <a:ext cx="4206240" cy="5608320"/>
          </a:xfrm>
          <a:prstGeom prst="rect">
            <a:avLst/>
          </a:prstGeom>
        </p:spPr>
      </p:pic>
      <p:sp>
        <p:nvSpPr>
          <p:cNvPr id="2" name="Rectangle 1"/>
          <p:cNvSpPr/>
          <p:nvPr/>
        </p:nvSpPr>
        <p:spPr>
          <a:xfrm>
            <a:off x="323528" y="1843951"/>
            <a:ext cx="8496944" cy="2492990"/>
          </a:xfrm>
          <a:prstGeom prst="rect">
            <a:avLst/>
          </a:prstGeom>
          <a:solidFill>
            <a:srgbClr val="BCD030">
              <a:alpha val="20000"/>
            </a:srgbClr>
          </a:solidFill>
          <a:ln w="19050">
            <a:solidFill>
              <a:srgbClr val="BCD030"/>
            </a:solidFill>
          </a:ln>
          <a:scene3d>
            <a:camera prst="orthographicFront"/>
            <a:lightRig rig="threePt" dir="t"/>
          </a:scene3d>
          <a:sp3d>
            <a:bevelT/>
          </a:sp3d>
        </p:spPr>
        <p:txBody>
          <a:bodyPr wrap="square">
            <a:spAutoFit/>
          </a:bodyPr>
          <a:lstStyle/>
          <a:p>
            <a:pPr algn="ctr"/>
            <a:r>
              <a:rPr lang="en-CA" sz="2800" dirty="0">
                <a:latin typeface="Calibri" panose="020F0502020204030204" pitchFamily="34" charset="0"/>
                <a:cs typeface="Calibri" panose="020F0502020204030204" pitchFamily="34" charset="0"/>
              </a:rPr>
              <a:t>Thermolysis takes place when a carbon based substance is subjected to a very high temperature in the absence of oxygen.  Without the oxygen combustion cannot take place and instead the substance is broken down into its constituent elements: gas, oil and carbon.</a:t>
            </a:r>
          </a:p>
          <a:p>
            <a:pPr algn="ctr"/>
            <a:endParaRPr lang="en-CA" sz="1600" dirty="0">
              <a:latin typeface="+mn-lt"/>
            </a:endParaRPr>
          </a:p>
        </p:txBody>
      </p:sp>
      <p:sp>
        <p:nvSpPr>
          <p:cNvPr id="3" name="TextBox 2"/>
          <p:cNvSpPr txBox="1"/>
          <p:nvPr/>
        </p:nvSpPr>
        <p:spPr>
          <a:xfrm>
            <a:off x="5428040" y="640800"/>
            <a:ext cx="3715960" cy="461665"/>
          </a:xfrm>
          <a:prstGeom prst="rect">
            <a:avLst/>
          </a:prstGeom>
          <a:noFill/>
        </p:spPr>
        <p:txBody>
          <a:bodyPr wrap="square" rtlCol="0">
            <a:spAutoFit/>
          </a:bodyPr>
          <a:lstStyle/>
          <a:p>
            <a:pPr algn="ctr"/>
            <a:r>
              <a:rPr lang="en-CA" sz="2400" b="1" dirty="0">
                <a:solidFill>
                  <a:schemeClr val="tx2"/>
                </a:solidFill>
                <a:latin typeface="+mj-lt"/>
              </a:rPr>
              <a:t>Introducing Thermolysis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5749" y="640800"/>
            <a:ext cx="4968251" cy="461665"/>
          </a:xfrm>
          <a:prstGeom prst="rect">
            <a:avLst/>
          </a:prstGeom>
          <a:noFill/>
        </p:spPr>
        <p:txBody>
          <a:bodyPr wrap="square" rtlCol="0">
            <a:spAutoFit/>
          </a:bodyPr>
          <a:lstStyle/>
          <a:p>
            <a:r>
              <a:rPr lang="en-CA" sz="2400" b="1" dirty="0">
                <a:latin typeface="+mj-lt"/>
              </a:rPr>
              <a:t>Waste to Carbon by Thermolysis</a:t>
            </a:r>
          </a:p>
        </p:txBody>
      </p:sp>
      <p:pic>
        <p:nvPicPr>
          <p:cNvPr id="5" name="Picture 4">
            <a:extLst>
              <a:ext uri="{FF2B5EF4-FFF2-40B4-BE49-F238E27FC236}">
                <a16:creationId xmlns:a16="http://schemas.microsoft.com/office/drawing/2014/main" id="{A5AAD822-C464-47AB-BCBB-2A44E64E9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278" y="1166771"/>
            <a:ext cx="4663445" cy="49054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03748" y="640800"/>
            <a:ext cx="4040252" cy="461665"/>
          </a:xfrm>
          <a:prstGeom prst="rect">
            <a:avLst/>
          </a:prstGeom>
          <a:noFill/>
        </p:spPr>
        <p:txBody>
          <a:bodyPr wrap="square" rtlCol="0">
            <a:spAutoFit/>
          </a:bodyPr>
          <a:lstStyle/>
          <a:p>
            <a:r>
              <a:rPr lang="en-CA" sz="2400" b="1" dirty="0">
                <a:latin typeface="+mj-lt"/>
              </a:rPr>
              <a:t>Fighting Climate Change</a:t>
            </a:r>
          </a:p>
        </p:txBody>
      </p:sp>
      <p:pic>
        <p:nvPicPr>
          <p:cNvPr id="7" name="Picture 6"/>
          <p:cNvPicPr>
            <a:picLocks noChangeAspect="1"/>
          </p:cNvPicPr>
          <p:nvPr/>
        </p:nvPicPr>
        <p:blipFill>
          <a:blip r:embed="rId2"/>
          <a:stretch>
            <a:fillRect/>
          </a:stretch>
        </p:blipFill>
        <p:spPr>
          <a:xfrm>
            <a:off x="624354" y="1499498"/>
            <a:ext cx="7895292" cy="5058496"/>
          </a:xfrm>
          <a:prstGeom prst="rect">
            <a:avLst/>
          </a:prstGeom>
        </p:spPr>
      </p:pic>
    </p:spTree>
    <p:extLst>
      <p:ext uri="{BB962C8B-B14F-4D97-AF65-F5344CB8AC3E}">
        <p14:creationId xmlns:p14="http://schemas.microsoft.com/office/powerpoint/2010/main" val="214274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501" y="640800"/>
            <a:ext cx="6300499" cy="830997"/>
          </a:xfrm>
          <a:prstGeom prst="rect">
            <a:avLst/>
          </a:prstGeom>
          <a:noFill/>
        </p:spPr>
        <p:txBody>
          <a:bodyPr wrap="square" rtlCol="0">
            <a:spAutoFit/>
          </a:bodyPr>
          <a:lstStyle/>
          <a:p>
            <a:pPr algn="ctr"/>
            <a:r>
              <a:rPr lang="en-CA" sz="2400" b="1" dirty="0">
                <a:latin typeface="+mj-lt"/>
              </a:rPr>
              <a:t>Advanced Thermolysis System (ATS) Proven Technology</a:t>
            </a:r>
          </a:p>
        </p:txBody>
      </p:sp>
      <p:sp>
        <p:nvSpPr>
          <p:cNvPr id="4" name="TextBox 3"/>
          <p:cNvSpPr txBox="1"/>
          <p:nvPr/>
        </p:nvSpPr>
        <p:spPr>
          <a:xfrm>
            <a:off x="169682" y="1095267"/>
            <a:ext cx="3487917" cy="5262979"/>
          </a:xfrm>
          <a:prstGeom prst="rect">
            <a:avLst/>
          </a:prstGeom>
          <a:solidFill>
            <a:srgbClr val="BCD030">
              <a:alpha val="20000"/>
            </a:srgbClr>
          </a:solidFill>
          <a:ln w="76200">
            <a:solidFill>
              <a:srgbClr val="BCD030"/>
            </a:solidFill>
          </a:ln>
          <a:scene3d>
            <a:camera prst="orthographicFront"/>
            <a:lightRig rig="threePt" dir="t"/>
          </a:scene3d>
          <a:sp3d>
            <a:bevelT prst="relaxedInset"/>
          </a:sp3d>
        </p:spPr>
        <p:txBody>
          <a:bodyPr wrap="square" rtlCol="0">
            <a:spAutoFit/>
          </a:bodyPr>
          <a:lstStyle/>
          <a:p>
            <a:r>
              <a:rPr lang="en-CA" sz="1400" b="1" dirty="0">
                <a:latin typeface="Calibri" panose="020F0502020204030204" pitchFamily="34" charset="0"/>
                <a:cs typeface="Calibri" panose="020F0502020204030204" pitchFamily="34" charset="0"/>
              </a:rPr>
              <a:t>2006 – </a:t>
            </a:r>
            <a:r>
              <a:rPr lang="en-CA" sz="1400" b="1" i="1" dirty="0">
                <a:latin typeface="Calibri" panose="020F0502020204030204" pitchFamily="34" charset="0"/>
                <a:cs typeface="Calibri" panose="020F0502020204030204" pitchFamily="34" charset="0"/>
              </a:rPr>
              <a:t>1</a:t>
            </a:r>
            <a:r>
              <a:rPr lang="en-CA" sz="1400" b="1" i="1" baseline="30000" dirty="0">
                <a:latin typeface="Calibri" panose="020F0502020204030204" pitchFamily="34" charset="0"/>
                <a:cs typeface="Calibri" panose="020F0502020204030204" pitchFamily="34" charset="0"/>
              </a:rPr>
              <a:t>st</a:t>
            </a:r>
            <a:r>
              <a:rPr lang="en-CA" sz="1400" b="1" i="1" dirty="0">
                <a:latin typeface="Calibri" panose="020F0502020204030204" pitchFamily="34" charset="0"/>
                <a:cs typeface="Calibri" panose="020F0502020204030204" pitchFamily="34" charset="0"/>
              </a:rPr>
              <a:t> Generation </a:t>
            </a:r>
            <a:r>
              <a:rPr lang="en-CA" sz="1400" dirty="0">
                <a:latin typeface="Calibri" panose="020F0502020204030204" pitchFamily="34" charset="0"/>
                <a:cs typeface="Calibri" panose="020F0502020204030204" pitchFamily="34" charset="0"/>
              </a:rPr>
              <a:t>ATS technology is a 500 kg/hour model. It is thoroughly tested under real-world conditions. After demonstrating areas where improvements could be made the model is decommissioned and replaced with the 2</a:t>
            </a:r>
            <a:r>
              <a:rPr lang="en-CA" sz="1400" baseline="30000" dirty="0">
                <a:latin typeface="Calibri" panose="020F0502020204030204" pitchFamily="34" charset="0"/>
                <a:cs typeface="Calibri" panose="020F0502020204030204" pitchFamily="34" charset="0"/>
              </a:rPr>
              <a:t>nd</a:t>
            </a:r>
            <a:r>
              <a:rPr lang="en-CA" sz="1400" dirty="0">
                <a:latin typeface="Calibri" panose="020F0502020204030204" pitchFamily="34" charset="0"/>
                <a:cs typeface="Calibri" panose="020F0502020204030204" pitchFamily="34" charset="0"/>
              </a:rPr>
              <a:t> generation plant.</a:t>
            </a:r>
          </a:p>
          <a:p>
            <a:endParaRPr lang="en-CA" sz="1400" dirty="0">
              <a:latin typeface="Calibri" panose="020F0502020204030204" pitchFamily="34" charset="0"/>
              <a:cs typeface="Calibri" panose="020F0502020204030204" pitchFamily="34" charset="0"/>
            </a:endParaRPr>
          </a:p>
          <a:p>
            <a:r>
              <a:rPr lang="en-CA" sz="1400" b="1" dirty="0">
                <a:latin typeface="Calibri" panose="020F0502020204030204" pitchFamily="34" charset="0"/>
                <a:cs typeface="Calibri" panose="020F0502020204030204" pitchFamily="34" charset="0"/>
              </a:rPr>
              <a:t>2008 –</a:t>
            </a:r>
            <a:r>
              <a:rPr lang="en-CA" sz="1400" dirty="0">
                <a:latin typeface="Calibri" panose="020F0502020204030204" pitchFamily="34" charset="0"/>
                <a:cs typeface="Calibri" panose="020F0502020204030204" pitchFamily="34" charset="0"/>
              </a:rPr>
              <a:t> </a:t>
            </a:r>
            <a:r>
              <a:rPr lang="en-CA" sz="1400" b="1" i="1" dirty="0">
                <a:latin typeface="Calibri" panose="020F0502020204030204" pitchFamily="34" charset="0"/>
                <a:cs typeface="Calibri" panose="020F0502020204030204" pitchFamily="34" charset="0"/>
              </a:rPr>
              <a:t>2</a:t>
            </a:r>
            <a:r>
              <a:rPr lang="en-CA" sz="1400" b="1" i="1" baseline="30000" dirty="0">
                <a:latin typeface="Calibri" panose="020F0502020204030204" pitchFamily="34" charset="0"/>
                <a:cs typeface="Calibri" panose="020F0502020204030204" pitchFamily="34" charset="0"/>
              </a:rPr>
              <a:t>nd</a:t>
            </a:r>
            <a:r>
              <a:rPr lang="en-CA" sz="1400" b="1" i="1" dirty="0">
                <a:latin typeface="Calibri" panose="020F0502020204030204" pitchFamily="34" charset="0"/>
                <a:cs typeface="Calibri" panose="020F0502020204030204" pitchFamily="34" charset="0"/>
              </a:rPr>
              <a:t> Generation </a:t>
            </a:r>
            <a:r>
              <a:rPr lang="en-CA" sz="1400" dirty="0">
                <a:latin typeface="Calibri" panose="020F0502020204030204" pitchFamily="34" charset="0"/>
                <a:cs typeface="Calibri" panose="020F0502020204030204" pitchFamily="34" charset="0"/>
              </a:rPr>
              <a:t>2000 kg/hour plant is tested under actual conditions for an extended period, then decommissioned to make way for the next generation.</a:t>
            </a:r>
          </a:p>
          <a:p>
            <a:endParaRPr lang="en-CA" sz="1400" dirty="0">
              <a:latin typeface="Calibri" panose="020F0502020204030204" pitchFamily="34" charset="0"/>
              <a:cs typeface="Calibri" panose="020F0502020204030204" pitchFamily="34" charset="0"/>
            </a:endParaRPr>
          </a:p>
          <a:p>
            <a:r>
              <a:rPr lang="en-CA" sz="1400" b="1" dirty="0">
                <a:latin typeface="Calibri" panose="020F0502020204030204" pitchFamily="34" charset="0"/>
                <a:cs typeface="Calibri" panose="020F0502020204030204" pitchFamily="34" charset="0"/>
              </a:rPr>
              <a:t>2014 – </a:t>
            </a:r>
            <a:r>
              <a:rPr lang="en-CA" sz="1400" b="1" i="1" dirty="0">
                <a:latin typeface="Calibri" panose="020F0502020204030204" pitchFamily="34" charset="0"/>
                <a:cs typeface="Calibri" panose="020F0502020204030204" pitchFamily="34" charset="0"/>
              </a:rPr>
              <a:t>3</a:t>
            </a:r>
            <a:r>
              <a:rPr lang="en-CA" sz="1400" b="1" i="1" baseline="30000" dirty="0">
                <a:latin typeface="Calibri" panose="020F0502020204030204" pitchFamily="34" charset="0"/>
                <a:cs typeface="Calibri" panose="020F0502020204030204" pitchFamily="34" charset="0"/>
              </a:rPr>
              <a:t>rd</a:t>
            </a:r>
            <a:r>
              <a:rPr lang="en-CA" sz="1400" b="1" i="1" dirty="0">
                <a:latin typeface="Calibri" panose="020F0502020204030204" pitchFamily="34" charset="0"/>
                <a:cs typeface="Calibri" panose="020F0502020204030204" pitchFamily="34" charset="0"/>
              </a:rPr>
              <a:t> Generation</a:t>
            </a:r>
            <a:r>
              <a:rPr lang="en-CA" sz="1400" dirty="0">
                <a:latin typeface="Calibri" panose="020F0502020204030204" pitchFamily="34" charset="0"/>
                <a:cs typeface="Calibri" panose="020F0502020204030204" pitchFamily="34" charset="0"/>
              </a:rPr>
              <a:t> ATS500 is manufactured &amp; rigorously tested. It demonstrates excellent operating specifications but gives way to the 4</a:t>
            </a:r>
            <a:r>
              <a:rPr lang="en-CA" sz="1400" baseline="30000" dirty="0">
                <a:latin typeface="Calibri" panose="020F0502020204030204" pitchFamily="34" charset="0"/>
                <a:cs typeface="Calibri" panose="020F0502020204030204" pitchFamily="34" charset="0"/>
              </a:rPr>
              <a:t>th</a:t>
            </a:r>
            <a:r>
              <a:rPr lang="en-CA" sz="1400" dirty="0">
                <a:latin typeface="Calibri" panose="020F0502020204030204" pitchFamily="34" charset="0"/>
                <a:cs typeface="Calibri" panose="020F0502020204030204" pitchFamily="34" charset="0"/>
              </a:rPr>
              <a:t> generation, with its improvements.</a:t>
            </a:r>
          </a:p>
          <a:p>
            <a:endParaRPr lang="en-CA" sz="1400" dirty="0">
              <a:latin typeface="Calibri" panose="020F0502020204030204" pitchFamily="34" charset="0"/>
              <a:cs typeface="Calibri" panose="020F0502020204030204" pitchFamily="34" charset="0"/>
            </a:endParaRPr>
          </a:p>
          <a:p>
            <a:r>
              <a:rPr lang="en-CA" sz="1400" b="1" dirty="0">
                <a:latin typeface="Calibri" panose="020F0502020204030204" pitchFamily="34" charset="0"/>
                <a:cs typeface="Calibri" panose="020F0502020204030204" pitchFamily="34" charset="0"/>
              </a:rPr>
              <a:t>2016/Present – </a:t>
            </a:r>
            <a:r>
              <a:rPr lang="en-CA" sz="1400" b="1" i="1" dirty="0">
                <a:latin typeface="Calibri" panose="020F0502020204030204" pitchFamily="34" charset="0"/>
                <a:cs typeface="Calibri" panose="020F0502020204030204" pitchFamily="34" charset="0"/>
              </a:rPr>
              <a:t> 4</a:t>
            </a:r>
            <a:r>
              <a:rPr lang="en-CA" sz="1400" b="1" i="1" baseline="30000" dirty="0">
                <a:latin typeface="Calibri" panose="020F0502020204030204" pitchFamily="34" charset="0"/>
                <a:cs typeface="Calibri" panose="020F0502020204030204" pitchFamily="34" charset="0"/>
              </a:rPr>
              <a:t>th</a:t>
            </a:r>
            <a:r>
              <a:rPr lang="en-CA" sz="1400" b="1" i="1" dirty="0">
                <a:latin typeface="Calibri" panose="020F0502020204030204" pitchFamily="34" charset="0"/>
                <a:cs typeface="Calibri" panose="020F0502020204030204" pitchFamily="34" charset="0"/>
              </a:rPr>
              <a:t> Generation </a:t>
            </a:r>
            <a:r>
              <a:rPr lang="en-CA" sz="1400" dirty="0">
                <a:latin typeface="Calibri" panose="020F0502020204030204" pitchFamily="34" charset="0"/>
                <a:cs typeface="Calibri" panose="020F0502020204030204" pitchFamily="34" charset="0"/>
              </a:rPr>
              <a:t>ATS500 is commissioned for commercial operation in Hope, British Columbia, Canada</a:t>
            </a:r>
          </a:p>
          <a:p>
            <a:endParaRPr lang="en-CA" sz="1400" dirty="0">
              <a:latin typeface="Calibri" panose="020F0502020204030204" pitchFamily="34" charset="0"/>
              <a:cs typeface="Calibri" panose="020F0502020204030204" pitchFamily="34" charset="0"/>
            </a:endParaRPr>
          </a:p>
          <a:p>
            <a:endParaRPr lang="en-CA" sz="1400" dirty="0">
              <a:latin typeface="Calibri" panose="020F0502020204030204" pitchFamily="34" charset="0"/>
              <a:cs typeface="Calibri" panose="020F0502020204030204" pitchFamily="34" charset="0"/>
            </a:endParaRPr>
          </a:p>
          <a:p>
            <a:endParaRPr lang="en-CA" sz="1400" dirty="0">
              <a:latin typeface="+mn-lt"/>
            </a:endParaRPr>
          </a:p>
        </p:txBody>
      </p:sp>
      <p:pic>
        <p:nvPicPr>
          <p:cNvPr id="6" name="Picture 5" descr="APS-500 area of pyrolysis reactor GKSB 04 27 14 - Hi-Res.JPG"/>
          <p:cNvPicPr>
            <a:picLocks noChangeAspect="1"/>
          </p:cNvPicPr>
          <p:nvPr/>
        </p:nvPicPr>
        <p:blipFill rotWithShape="1">
          <a:blip r:embed="rId2" cstate="print"/>
          <a:srcRect b="12760"/>
          <a:stretch/>
        </p:blipFill>
        <p:spPr>
          <a:xfrm>
            <a:off x="3822521" y="2000997"/>
            <a:ext cx="4876800" cy="3190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92983D-E2D1-4673-915B-D49D1A9D7D21}"/>
              </a:ext>
            </a:extLst>
          </p:cNvPr>
          <p:cNvSpPr txBox="1"/>
          <p:nvPr/>
        </p:nvSpPr>
        <p:spPr>
          <a:xfrm>
            <a:off x="3318235" y="640800"/>
            <a:ext cx="5825765" cy="461665"/>
          </a:xfrm>
          <a:prstGeom prst="rect">
            <a:avLst/>
          </a:prstGeom>
          <a:noFill/>
        </p:spPr>
        <p:txBody>
          <a:bodyPr wrap="square" rtlCol="0">
            <a:spAutoFit/>
          </a:bodyPr>
          <a:lstStyle/>
          <a:p>
            <a:r>
              <a:rPr lang="en-CA" sz="2400" b="1" dirty="0">
                <a:latin typeface="+mj-lt"/>
              </a:rPr>
              <a:t>ATS500 in Vegreville Alberta, Canada</a:t>
            </a:r>
          </a:p>
        </p:txBody>
      </p:sp>
      <p:pic>
        <p:nvPicPr>
          <p:cNvPr id="5" name="Picture 4">
            <a:extLst>
              <a:ext uri="{FF2B5EF4-FFF2-40B4-BE49-F238E27FC236}">
                <a16:creationId xmlns:a16="http://schemas.microsoft.com/office/drawing/2014/main" id="{2173D641-A138-4CA6-BA5F-6EC744EB8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804" y="1637069"/>
            <a:ext cx="8578392" cy="4825346"/>
          </a:xfrm>
          <a:prstGeom prst="rect">
            <a:avLst/>
          </a:prstGeom>
        </p:spPr>
      </p:pic>
    </p:spTree>
    <p:extLst>
      <p:ext uri="{BB962C8B-B14F-4D97-AF65-F5344CB8AC3E}">
        <p14:creationId xmlns:p14="http://schemas.microsoft.com/office/powerpoint/2010/main" val="126488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ent Arrow 5"/>
          <p:cNvSpPr>
            <a:spLocks noChangeAspect="1"/>
          </p:cNvSpPr>
          <p:nvPr/>
        </p:nvSpPr>
        <p:spPr>
          <a:xfrm flipH="1">
            <a:off x="2747376" y="1325085"/>
            <a:ext cx="1253123" cy="651510"/>
          </a:xfrm>
          <a:prstGeom prst="ben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graphicFrame>
        <p:nvGraphicFramePr>
          <p:cNvPr id="23" name="Diagram 22"/>
          <p:cNvGraphicFramePr/>
          <p:nvPr>
            <p:extLst>
              <p:ext uri="{D42A27DB-BD31-4B8C-83A1-F6EECF244321}">
                <p14:modId xmlns:p14="http://schemas.microsoft.com/office/powerpoint/2010/main" val="1846894854"/>
              </p:ext>
            </p:extLst>
          </p:nvPr>
        </p:nvGraphicFramePr>
        <p:xfrm>
          <a:off x="1815900" y="1089025"/>
          <a:ext cx="8248651" cy="5346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TextBox 40"/>
          <p:cNvSpPr txBox="1"/>
          <p:nvPr/>
        </p:nvSpPr>
        <p:spPr>
          <a:xfrm>
            <a:off x="5387181" y="640800"/>
            <a:ext cx="3756819" cy="461665"/>
          </a:xfrm>
          <a:prstGeom prst="rect">
            <a:avLst/>
          </a:prstGeom>
          <a:noFill/>
        </p:spPr>
        <p:txBody>
          <a:bodyPr wrap="square" rtlCol="0">
            <a:spAutoFit/>
          </a:bodyPr>
          <a:lstStyle/>
          <a:p>
            <a:r>
              <a:rPr lang="en-CA" sz="2400" b="1" dirty="0">
                <a:latin typeface="+mj-lt"/>
              </a:rPr>
              <a:t>Benefiting Communities</a:t>
            </a:r>
          </a:p>
        </p:txBody>
      </p:sp>
      <p:sp>
        <p:nvSpPr>
          <p:cNvPr id="4" name="TextBox 3"/>
          <p:cNvSpPr txBox="1"/>
          <p:nvPr/>
        </p:nvSpPr>
        <p:spPr>
          <a:xfrm>
            <a:off x="628650" y="1476748"/>
            <a:ext cx="2040299" cy="3385542"/>
          </a:xfrm>
          <a:prstGeom prst="rect">
            <a:avLst/>
          </a:prstGeom>
          <a:solidFill>
            <a:srgbClr val="BCD030">
              <a:alpha val="20000"/>
            </a:srgbClr>
          </a:solidFill>
          <a:ln w="19050">
            <a:solidFill>
              <a:srgbClr val="7030A0"/>
            </a:solidFill>
          </a:ln>
        </p:spPr>
        <p:txBody>
          <a:bodyPr wrap="square" rtlCol="0">
            <a:spAutoFit/>
          </a:bodyPr>
          <a:lstStyle/>
          <a:p>
            <a:pPr lvl="0"/>
            <a:r>
              <a:rPr lang="en-CA" sz="1400" dirty="0">
                <a:latin typeface="Calibri" panose="020F0502020204030204" pitchFamily="34" charset="0"/>
                <a:cs typeface="Calibri" panose="020F0502020204030204" pitchFamily="34" charset="0"/>
              </a:rPr>
              <a:t>~10 full-time workers for ATS500 system</a:t>
            </a:r>
          </a:p>
          <a:p>
            <a:pPr lvl="0"/>
            <a:endParaRPr lang="en-CA" sz="1400" dirty="0">
              <a:latin typeface="Calibri" panose="020F0502020204030204" pitchFamily="34" charset="0"/>
              <a:cs typeface="Calibri" panose="020F0502020204030204" pitchFamily="34" charset="0"/>
            </a:endParaRPr>
          </a:p>
          <a:p>
            <a:pPr lvl="0"/>
            <a:r>
              <a:rPr lang="en-CA" sz="1400" dirty="0">
                <a:latin typeface="Calibri" panose="020F0502020204030204" pitchFamily="34" charset="0"/>
                <a:cs typeface="Calibri" panose="020F0502020204030204" pitchFamily="34" charset="0"/>
              </a:rPr>
              <a:t>~20 full-time workers for ATS2000 system</a:t>
            </a:r>
          </a:p>
          <a:p>
            <a:pPr lvl="0"/>
            <a:endParaRPr lang="en-CA" sz="1400" dirty="0">
              <a:latin typeface="Calibri" panose="020F0502020204030204" pitchFamily="34" charset="0"/>
              <a:cs typeface="Calibri" panose="020F0502020204030204" pitchFamily="34" charset="0"/>
            </a:endParaRPr>
          </a:p>
          <a:p>
            <a:pPr lvl="0"/>
            <a:r>
              <a:rPr lang="en-CA" sz="1400" dirty="0">
                <a:latin typeface="Calibri" panose="020F0502020204030204" pitchFamily="34" charset="0"/>
                <a:cs typeface="Calibri" panose="020F0502020204030204" pitchFamily="34" charset="0"/>
              </a:rPr>
              <a:t>Employment during assembly &amp; site prep:</a:t>
            </a:r>
          </a:p>
          <a:p>
            <a:pPr>
              <a:buFont typeface="Arial" pitchFamily="34" charset="0"/>
              <a:buChar char="•"/>
            </a:pPr>
            <a:r>
              <a:rPr lang="en-CA" sz="1400" dirty="0">
                <a:latin typeface="Calibri" panose="020F0502020204030204" pitchFamily="34" charset="0"/>
                <a:cs typeface="Calibri" panose="020F0502020204030204" pitchFamily="34" charset="0"/>
              </a:rPr>
              <a:t>Electricians</a:t>
            </a:r>
          </a:p>
          <a:p>
            <a:pPr>
              <a:buFont typeface="Arial" pitchFamily="34" charset="0"/>
              <a:buChar char="•"/>
            </a:pPr>
            <a:r>
              <a:rPr lang="en-CA" sz="1400" dirty="0">
                <a:latin typeface="Calibri" panose="020F0502020204030204" pitchFamily="34" charset="0"/>
                <a:cs typeface="Calibri" panose="020F0502020204030204" pitchFamily="34" charset="0"/>
              </a:rPr>
              <a:t>Welders</a:t>
            </a:r>
          </a:p>
          <a:p>
            <a:pPr>
              <a:buFont typeface="Arial" pitchFamily="34" charset="0"/>
              <a:buChar char="•"/>
            </a:pPr>
            <a:r>
              <a:rPr lang="en-CA" sz="1400" dirty="0">
                <a:latin typeface="Calibri" panose="020F0502020204030204" pitchFamily="34" charset="0"/>
                <a:cs typeface="Calibri" panose="020F0502020204030204" pitchFamily="34" charset="0"/>
              </a:rPr>
              <a:t>Pipe-fitters</a:t>
            </a:r>
          </a:p>
          <a:p>
            <a:pPr>
              <a:buFont typeface="Arial" pitchFamily="34" charset="0"/>
              <a:buChar char="•"/>
            </a:pPr>
            <a:r>
              <a:rPr lang="en-CA" sz="1400" dirty="0">
                <a:latin typeface="Calibri" panose="020F0502020204030204" pitchFamily="34" charset="0"/>
                <a:cs typeface="Calibri" panose="020F0502020204030204" pitchFamily="34" charset="0"/>
              </a:rPr>
              <a:t>Carpenters</a:t>
            </a:r>
          </a:p>
          <a:p>
            <a:pPr>
              <a:buFont typeface="Arial" pitchFamily="34" charset="0"/>
              <a:buChar char="•"/>
            </a:pPr>
            <a:r>
              <a:rPr lang="en-CA" sz="1400" dirty="0">
                <a:latin typeface="Calibri" panose="020F0502020204030204" pitchFamily="34" charset="0"/>
                <a:cs typeface="Calibri" panose="020F0502020204030204" pitchFamily="34" charset="0"/>
              </a:rPr>
              <a:t>Machinery operators</a:t>
            </a:r>
          </a:p>
          <a:p>
            <a:pPr>
              <a:buFont typeface="Arial" pitchFamily="34" charset="0"/>
              <a:buChar char="•"/>
            </a:pPr>
            <a:r>
              <a:rPr lang="en-CA" sz="1400" dirty="0">
                <a:latin typeface="Calibri" panose="020F0502020204030204" pitchFamily="34" charset="0"/>
                <a:cs typeface="Calibri" panose="020F0502020204030204" pitchFamily="34" charset="0"/>
              </a:rPr>
              <a:t>Technicians etc.</a:t>
            </a:r>
          </a:p>
          <a:p>
            <a:endParaRPr lang="en-CA" dirty="0"/>
          </a:p>
        </p:txBody>
      </p:sp>
    </p:spTree>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18813</TotalTime>
  <Words>4068</Words>
  <Application>Microsoft Office PowerPoint</Application>
  <PresentationFormat>On-screen Show (4:3)</PresentationFormat>
  <Paragraphs>528</Paragraphs>
  <Slides>37</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新細明體</vt:lpstr>
      <vt:lpstr>Arial</vt:lpstr>
      <vt:lpstr>Arial Narrow</vt:lpstr>
      <vt:lpstr>Calibri</vt:lpstr>
      <vt:lpstr>Century Gothic</vt:lpstr>
      <vt:lpstr>Courier New</vt:lpstr>
      <vt:lpstr>Times New Roman</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Incineration - Facts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send all enquiries to :  info@magnumgroup.net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Invitation to Investment in</dc:title>
  <dc:creator>Kevin</dc:creator>
  <cp:lastModifiedBy>peter khean</cp:lastModifiedBy>
  <cp:revision>706</cp:revision>
  <dcterms:created xsi:type="dcterms:W3CDTF">2011-07-17T21:27:56Z</dcterms:created>
  <dcterms:modified xsi:type="dcterms:W3CDTF">2024-01-25T21:26:38Z</dcterms:modified>
</cp:coreProperties>
</file>